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AE9E"/>
    <a:srgbClr val="0DB09D"/>
    <a:srgbClr val="FFEA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 varScale="1">
        <p:scale>
          <a:sx n="77" d="100"/>
          <a:sy n="77" d="100"/>
        </p:scale>
        <p:origin x="30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4-30T19:21:31.33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192 90 1175 0 0,'-3'6'701'0'0,"-1"-1"-1"0"0,0 0 0 0 0,-18 18 4259 0 0,20-18-5011 0 0,0-2 270 0 0,2-2-185 0 0,0-1 0 0 0,-1 0 0 0 0,1 0-1 0 0,0 0 1 0 0,0 1 0 0 0,-1-1 0 0 0,1 0 0 0 0,0 0 0 0 0,0 0 0 0 0,-1 0 0 0 0,1 0 0 0 0,0 0 0 0 0,-1 0 0 0 0,1 0 0 0 0,0 0 0 0 0,-1 0 0 0 0,1 0 0 0 0,0 0 0 0 0,0 0 0 0 0,-1 0-1 0 0,1 0 1 0 0,0 0 0 0 0,-1 0 0 0 0,1 0 0 0 0,0 0 0 0 0,0 0 0 0 0,-1 0 0 0 0,1 0 0 0 0,0 0 0 0 0,0-1 0 0 0,-1 1 0 0 0,1 0 0 0 0,0 0 0 0 0,0 0 0 0 0,-1-1 0 0 0,1 1 0 0 0,0 0 0 0 0,0 0-1 0 0,0 0 1 0 0,-1-1 0 0 0,1 1 0 0 0,0 0 0 0 0,0-1 0 0 0,0 1 0 0 0,0 0 0 0 0,0 0 0 0 0,0-1 0 0 0,0 1 0 0 0,-1 0 0 0 0,1-1 0 0 0,0 1 0 0 0,0 0 0 0 0,0 0 0 0 0,0-1 0 0 0,0 1-1 0 0,0 0 1 0 0,1-1 0 0 0,1-9 127 0 0,0 1 0 0 0,6-14 0 0 0,-2-1 2435 0 0,-7 27-2504 0 0,-1-1-67 0 0,2-1-15 0 0,-1-1-1 0 0,0 1 1 0 0,1 0 0 0 0,-1 0 0 0 0,1 0-1 0 0,-1 0 1 0 0,1-1 0 0 0,0 1 0 0 0,-1 0-1 0 0,1 0 1 0 0,0 0 0 0 0,-1 0 0 0 0,1 2-1 0 0,1-9 116 0 0,0 0 0 0 0,0 1 0 0 0,0-1 0 0 0,3-6 0 0 0,-1 6-79 0 0,-1-1 1 0 0,0 0 0 0 0,-1 0 0 0 0,2-11-1 0 0,-3 16-45 0 0,-2 1-24 0 0,-3 6 320 0 0,-14 29 117 0 0,14-23-3 0 0,-15 21-1 0 0,17-24-255 0 0,-1 1-102 0 0,2-10-48 0 0,1-9 10 0 0,0 9-14 0 0,0-21 0 0 0,1 21 0 0 0,0 0 0 0 0,0 0 0 0 0,0 0 0 0 0,-1 0 0 0 0,1 0 0 0 0,0-1 0 0 0,-1 1 0 0 0,1 0 0 0 0,0 0 0 0 0,-1 0 0 0 0,0 0 0 0 0,1 0 0 0 0,-1 0 0 0 0,-1-2 0 0 0,2 3 19 0 0,0 0-1 0 0,0 0 1 0 0,0 0-1 0 0,-1 0 1 0 0,1 0-1 0 0,0 0 1 0 0,0 0-1 0 0,0 0 1 0 0,-1 0-1 0 0,1 0 1 0 0,0 0-1 0 0,0 1 1 0 0,0-1-1 0 0,0 0 1 0 0,-1 0-1 0 0,1 0 1 0 0,0 0-1 0 0,0 0 1 0 0,0 0-1 0 0,0 0 1 0 0,0 0-1 0 0,-1 0 0 0 0,1 1 1 0 0,0-1-1 0 0,0 0 1 0 0,0 0-1 0 0,0 0 1 0 0,0 0-1 0 0,0 0 1 0 0,0 1-1 0 0,-1-1 1 0 0,1 0-1 0 0,0 0 1 0 0,0 0-1 0 0,0 0 1 0 0,0 1-1 0 0,0-1 1 0 0,0 0-1 0 0,0 0 1 0 0,0 0-1 0 0,0 1 1 0 0,0-1-1 0 0,0 0 1 0 0,0 0-1 0 0,-33 117 972 0 0,33-116-977 0 0,-1-8-16 0 0,9-72-285 0 0,-8 79 300 0 0,0 0-8 0 0,0 0 0 0 0,-1 0 0 0 0,1 0 0 0 0,0 0 0 0 0,-1 1 0 0 0,1-1 0 0 0,0 0 0 0 0,-1 0-1 0 0,1 0 1 0 0,0 0 0 0 0,0 0 0 0 0,-1 1 0 0 0,1-1 0 0 0,0 0 0 0 0,0 0 0 0 0,-1 0-1 0 0,1 1 1 0 0,0-1 0 0 0,0 0 0 0 0,-1 0 0 0 0,1 1 0 0 0,0-1 0 0 0,0 0 0 0 0,0 1-1 0 0,0-1 1 0 0,0 0 0 0 0,0 1 0 0 0,-1-1 0 0 0,1 0 0 0 0,0 0 0 0 0,0 1 0 0 0,0-1-1 0 0,0 0 1 0 0,0 1 0 0 0,-7 24 287 0 0,5-17-259 0 0,-1 0 1 0 0,1 0-1 0 0,-1 0 0 0 0,0 0 0 0 0,-1-1 0 0 0,-7 11 0 0 0,11-18-31 0 0,0 0 0 0 0,0 0-1 0 0,0 0 1 0 0,0 0 0 0 0,0 0 0 0 0,0 0-1 0 0,0 0 1 0 0,0 0 0 0 0,0-1-1 0 0,0 1 1 0 0,0 0 0 0 0,0 0-1 0 0,0 0 1 0 0,0 0 0 0 0,0 0 0 0 0,0 0-1 0 0,0 0 1 0 0,0 0 0 0 0,0 0-1 0 0,0 0 1 0 0,0 0 0 0 0,0 0 0 0 0,0 0-1 0 0,0 0 1 0 0,0-1 0 0 0,0 1-1 0 0,-1 0 1 0 0,1 0 0 0 0,0 0 0 0 0,0 0-1 0 0,0 0 1 0 0,0 0 0 0 0,0 0-1 0 0,0 0 1 0 0,0 0 0 0 0,0 0 0 0 0,0 0-1 0 0,0 0 1 0 0,0 0 0 0 0,0 0-1 0 0,-1 0 1 0 0,1 0 0 0 0,0 0 0 0 0,0 0-1 0 0,0 0 1 0 0,0 0 0 0 0,0 0-1 0 0,0 0 1 0 0,0 0 0 0 0,0 0-1 0 0,0 0 1 0 0,0 1 0 0 0,0-1 0 0 0,0 0-1 0 0,-1 0 1 0 0,1 0 0 0 0,0 0-1 0 0,2-14 91 0 0,7-18 41 0 0,-8 27-132 0 0,6-8 0 0 0,-6 13 0 0 0,-8 1 0 0 0,4-1 0 0 0,2 0 0 0 0,0 0 0 0 0,1 0 0 0 0,-1 1 0 0 0,0-1 0 0 0,0 0 0 0 0,0 0 0 0 0,0 1 0 0 0,0-1 0 0 0,0 0 0 0 0,1 1 0 0 0,-1-1 0 0 0,0 1 0 0 0,0-1 0 0 0,1 1 0 0 0,-1 0 0 0 0,-1 0 0 0 0,1 1 25 0 0,0 0 0 0 0,0 0 0 0 0,0 0 0 0 0,1 0 0 0 0,-1 0 0 0 0,0 1 0 0 0,1-1 0 0 0,-1 3 0 0 0,1-4-7 0 0,3 5 713 0 0,-4-12-742 0 0,1-1 0 0 0,-1 1 1 0 0,1-1-1 0 0,1-9 0 0 0,0 7 18 0 0,-4 17-24 0 0,-4 20 145 0 0,8-30-129 0 0,0 0 1 0 0,-1 0-1 0 0,1 0 1 0 0,0 0-1 0 0,0 0 1 0 0,1 0 0 0 0,-1 1-1 0 0,0-1 1 0 0,0 0-1 0 0,1 1 1 0 0,-1-1 0 0 0,3-1-1 0 0,-3 2-83 0 0,0 1 78 0 0,0-1 0 0 0,0 0-1 0 0,-1 1 1 0 0,1-1-1 0 0,0 0 1 0 0,0 0-1 0 0,-1 0 1 0 0,1 1 0 0 0,0-1-1 0 0,0-2 1 0 0,-1 3 0 0 0,12-17-58 0 0,-12 16 64 0 0,-1 1 0 0 0,1 0 0 0 0,-1 0 0 0 0,0-1 0 0 0,0 1 0 0 0,1 0 0 0 0,-1 0 0 0 0,0 0 0 0 0,0 0 0 0 0,1 0 0 0 0,-1 0 0 0 0,0 0 0 0 0,0 0 0 0 0,1 0 0 0 0,-1 0 0 0 0,0 1 0 0 0,0-1 0 0 0,-1 1 0 0 0,1-1 0 0 0,-1 0-2 0 0,1 1 0 0 0,0-1 0 0 0,-1 0 0 0 0,1 1 0 0 0,-1-1 0 0 0,1 1 0 0 0,0 0 0 0 0,-1-1 0 0 0,1 1 0 0 0,0 0 0 0 0,0 0 0 0 0,0 0 0 0 0,0 0 0 0 0,-1 0 0 0 0,1 0 0 0 0,0 0 0 0 0,1 0 0 0 0,-1 1 0 0 0,0-1 0 0 0,0 0 0 0 0,0 0 0 0 0,1 1 0 0 0,-1-1 0 0 0,1 1 0 0 0,-1-1 0 0 0,1 0 0 0 0,0 1 0 0 0,-1-1 0 0 0,1 1 0 0 0,0-1 0 0 0,0 3 0 0 0,0-3 2 0 0,2-4 0 0 0,1-2 0 0 0,0 1 0 0 0,0 0 0 0 0,-1 0 0 0 0,0 0 0 0 0,0 0 0 0 0,0-1 0 0 0,-1 1 0 0 0,1-1 0 0 0,0-6 0 0 0,-2 10 0 0 0,-4 5 0 0 0,1-1 0 0 0,1 0 0 0 0,1 0 0 0 0,-1 0 0 0 0,0 1 0 0 0,1-1 0 0 0,0 1 0 0 0,-1-1 0 0 0,1 1 0 0 0,1-1 0 0 0,-1 1 0 0 0,0 5 0 0 0,7 16-3132 0 0,-5-17 2312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47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378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383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16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994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462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812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20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09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836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631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26B4-4385-41FA-8075-BC3745A1E9CE}" type="datetimeFigureOut">
              <a:rPr lang="fr-FR" smtClean="0"/>
              <a:t>06/11/2025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4887A-FF96-413B-9D1C-E2BFCF68AF69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285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ARe, un programme de lutte contre le harcèlement à l'école - Réseau Canopé">
            <a:extLst>
              <a:ext uri="{FF2B5EF4-FFF2-40B4-BE49-F238E27FC236}">
                <a16:creationId xmlns:a16="http://schemas.microsoft.com/office/drawing/2014/main" id="{90CBCDFC-68EB-3BE1-0F8D-5D7CD55E5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89"/>
            <a:ext cx="6858000" cy="273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B928594-EB91-736C-0721-6AE43AB66EE9}"/>
              </a:ext>
            </a:extLst>
          </p:cNvPr>
          <p:cNvSpPr txBox="1"/>
          <p:nvPr/>
        </p:nvSpPr>
        <p:spPr>
          <a:xfrm>
            <a:off x="172930" y="8891648"/>
            <a:ext cx="64793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ptos" panose="020B0004020202020204" pitchFamily="34" charset="0"/>
                <a:cs typeface="Times New Roman" panose="02020603050405020304" pitchFamily="18" charset="0"/>
              </a:rPr>
              <a:t>Ne restez pas seul, Dites ce qui ne va pas</a:t>
            </a:r>
          </a:p>
          <a:p>
            <a:pPr algn="ctr"/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ptos" panose="020B0004020202020204" pitchFamily="34" charset="0"/>
                <a:cs typeface="Times New Roman" panose="02020603050405020304" pitchFamily="18" charset="0"/>
              </a:rPr>
              <a:t>Contacter l’Equipe Ressource = écoute, arrêt des brimades et suivi.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593A526-DE6A-5399-1400-B5F1945EEC94}"/>
              </a:ext>
            </a:extLst>
          </p:cNvPr>
          <p:cNvSpPr txBox="1"/>
          <p:nvPr/>
        </p:nvSpPr>
        <p:spPr>
          <a:xfrm>
            <a:off x="228600" y="2778084"/>
            <a:ext cx="5972175" cy="640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b="1" i="0" u="dbl" dirty="0">
                <a:solidFill>
                  <a:srgbClr val="333333"/>
                </a:solidFill>
                <a:uFill>
                  <a:solidFill>
                    <a:srgbClr val="FFEA07"/>
                  </a:solidFill>
                </a:uFill>
              </a:rPr>
              <a:t>Définition</a:t>
            </a:r>
            <a:r>
              <a:rPr lang="fr-FR" b="1" i="0" dirty="0">
                <a:solidFill>
                  <a:srgbClr val="333333"/>
                </a:solidFill>
                <a:effectLst/>
              </a:rPr>
              <a:t> : </a:t>
            </a:r>
            <a:r>
              <a:rPr lang="fr-FR" sz="1600" b="0" i="0" dirty="0">
                <a:solidFill>
                  <a:srgbClr val="333333"/>
                </a:solidFill>
                <a:effectLst/>
              </a:rPr>
              <a:t>Un élève est v</a:t>
            </a:r>
            <a:r>
              <a:rPr lang="fr-FR" sz="1600" b="0" i="0" dirty="0">
                <a:effectLst/>
              </a:rPr>
              <a:t>i</a:t>
            </a:r>
            <a:r>
              <a:rPr lang="fr-FR" sz="1600" b="0" i="0" dirty="0">
                <a:solidFill>
                  <a:srgbClr val="333333"/>
                </a:solidFill>
                <a:effectLst/>
              </a:rPr>
              <a:t>ctime de </a:t>
            </a:r>
            <a:r>
              <a:rPr lang="fr-FR" sz="1600" b="0" i="0" dirty="0">
                <a:solidFill>
                  <a:srgbClr val="333333"/>
                </a:solidFill>
                <a:effectLst/>
                <a:highlight>
                  <a:srgbClr val="FFFF00"/>
                </a:highlight>
              </a:rPr>
              <a:t>harcèlement</a:t>
            </a:r>
            <a:r>
              <a:rPr lang="fr-FR" sz="1600" b="0" i="0" dirty="0">
                <a:solidFill>
                  <a:srgbClr val="333333"/>
                </a:solidFill>
                <a:effectLst/>
              </a:rPr>
              <a:t> lorsqu’il subit, de façon</a:t>
            </a:r>
            <a:r>
              <a:rPr lang="fr-FR" sz="1600" b="1" i="0" dirty="0">
                <a:solidFill>
                  <a:srgbClr val="333333"/>
                </a:solidFill>
                <a:effectLst/>
              </a:rPr>
              <a:t> </a:t>
            </a:r>
            <a:r>
              <a:rPr lang="fr-FR" sz="1600" i="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répétitive</a:t>
            </a:r>
            <a:r>
              <a:rPr lang="fr-FR" sz="1600" b="0" i="0" dirty="0">
                <a:solidFill>
                  <a:srgbClr val="333333"/>
                </a:solidFill>
                <a:effectLst/>
              </a:rPr>
              <a:t>, des </a:t>
            </a:r>
            <a:r>
              <a:rPr lang="fr-FR" sz="1600" i="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actes négatifs</a:t>
            </a:r>
            <a:r>
              <a:rPr lang="fr-FR" sz="1600" b="0" i="0" dirty="0">
                <a:solidFill>
                  <a:srgbClr val="333333"/>
                </a:solidFill>
                <a:effectLst/>
              </a:rPr>
              <a:t> de la part d’un ou plusieurs élèves.</a:t>
            </a:r>
            <a:endParaRPr lang="fr-FR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038BE2B-EE4F-2505-68DA-9A2372D972FC}"/>
              </a:ext>
            </a:extLst>
          </p:cNvPr>
          <p:cNvSpPr txBox="1"/>
          <p:nvPr/>
        </p:nvSpPr>
        <p:spPr>
          <a:xfrm>
            <a:off x="2511563" y="1679245"/>
            <a:ext cx="38218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kern="100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LE HARCELEMENT N’EST PAS ACCEPTABLE </a:t>
            </a:r>
          </a:p>
          <a:p>
            <a:pPr algn="ctr"/>
            <a:r>
              <a:rPr lang="fr-FR" sz="2000" b="1" kern="100" dirty="0">
                <a:solidFill>
                  <a:srgbClr val="FF000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Il doit s’arrêter vite</a:t>
            </a:r>
            <a:endParaRPr lang="fr-FR" sz="2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95" name="Groupe 1094">
            <a:extLst>
              <a:ext uri="{FF2B5EF4-FFF2-40B4-BE49-F238E27FC236}">
                <a16:creationId xmlns:a16="http://schemas.microsoft.com/office/drawing/2014/main" id="{CA7F421D-FF5C-5F72-263F-9DBA849CD939}"/>
              </a:ext>
            </a:extLst>
          </p:cNvPr>
          <p:cNvGrpSpPr/>
          <p:nvPr/>
        </p:nvGrpSpPr>
        <p:grpSpPr>
          <a:xfrm>
            <a:off x="524598" y="3626007"/>
            <a:ext cx="5808802" cy="2821444"/>
            <a:chOff x="401578" y="4098203"/>
            <a:chExt cx="5808802" cy="2821444"/>
          </a:xfrm>
        </p:grpSpPr>
        <p:sp>
          <p:nvSpPr>
            <p:cNvPr id="61" name="Google Shape;454;p22">
              <a:extLst>
                <a:ext uri="{FF2B5EF4-FFF2-40B4-BE49-F238E27FC236}">
                  <a16:creationId xmlns:a16="http://schemas.microsoft.com/office/drawing/2014/main" id="{45ED4637-1541-E88C-351B-3B03AB37276E}"/>
                </a:ext>
              </a:extLst>
            </p:cNvPr>
            <p:cNvSpPr/>
            <p:nvPr/>
          </p:nvSpPr>
          <p:spPr>
            <a:xfrm rot="929024">
              <a:off x="3522298" y="4741214"/>
              <a:ext cx="600285" cy="512286"/>
            </a:xfrm>
            <a:custGeom>
              <a:avLst/>
              <a:gdLst/>
              <a:ahLst/>
              <a:cxnLst/>
              <a:rect l="l" t="t" r="r" b="b"/>
              <a:pathLst>
                <a:path w="21892" h="15925" extrusionOk="0">
                  <a:moveTo>
                    <a:pt x="7632" y="6390"/>
                  </a:moveTo>
                  <a:cubicBezTo>
                    <a:pt x="8023" y="6390"/>
                    <a:pt x="8404" y="6450"/>
                    <a:pt x="8775" y="6570"/>
                  </a:cubicBezTo>
                  <a:cubicBezTo>
                    <a:pt x="9704" y="6761"/>
                    <a:pt x="9930" y="7297"/>
                    <a:pt x="9454" y="8190"/>
                  </a:cubicBezTo>
                  <a:cubicBezTo>
                    <a:pt x="9418" y="8214"/>
                    <a:pt x="9382" y="8249"/>
                    <a:pt x="9359" y="8285"/>
                  </a:cubicBezTo>
                  <a:cubicBezTo>
                    <a:pt x="9335" y="8273"/>
                    <a:pt x="9311" y="8273"/>
                    <a:pt x="9287" y="8273"/>
                  </a:cubicBezTo>
                  <a:cubicBezTo>
                    <a:pt x="9163" y="8325"/>
                    <a:pt x="9025" y="8348"/>
                    <a:pt x="8882" y="8348"/>
                  </a:cubicBezTo>
                  <a:cubicBezTo>
                    <a:pt x="8301" y="8348"/>
                    <a:pt x="7628" y="7960"/>
                    <a:pt x="7370" y="7511"/>
                  </a:cubicBezTo>
                  <a:cubicBezTo>
                    <a:pt x="7204" y="7213"/>
                    <a:pt x="7132" y="6809"/>
                    <a:pt x="7144" y="6416"/>
                  </a:cubicBezTo>
                  <a:cubicBezTo>
                    <a:pt x="7275" y="6404"/>
                    <a:pt x="7406" y="6392"/>
                    <a:pt x="7525" y="6392"/>
                  </a:cubicBezTo>
                  <a:cubicBezTo>
                    <a:pt x="7561" y="6391"/>
                    <a:pt x="7596" y="6390"/>
                    <a:pt x="7632" y="6390"/>
                  </a:cubicBezTo>
                  <a:close/>
                  <a:moveTo>
                    <a:pt x="17218" y="0"/>
                  </a:moveTo>
                  <a:cubicBezTo>
                    <a:pt x="14198" y="0"/>
                    <a:pt x="11141" y="997"/>
                    <a:pt x="8751" y="2749"/>
                  </a:cubicBezTo>
                  <a:cubicBezTo>
                    <a:pt x="7751" y="3475"/>
                    <a:pt x="6692" y="4487"/>
                    <a:pt x="6382" y="5725"/>
                  </a:cubicBezTo>
                  <a:cubicBezTo>
                    <a:pt x="5834" y="5856"/>
                    <a:pt x="5311" y="6059"/>
                    <a:pt x="4846" y="6297"/>
                  </a:cubicBezTo>
                  <a:cubicBezTo>
                    <a:pt x="1239" y="8154"/>
                    <a:pt x="0" y="12369"/>
                    <a:pt x="2108" y="15845"/>
                  </a:cubicBezTo>
                  <a:cubicBezTo>
                    <a:pt x="2141" y="15901"/>
                    <a:pt x="2192" y="15925"/>
                    <a:pt x="2244" y="15925"/>
                  </a:cubicBezTo>
                  <a:cubicBezTo>
                    <a:pt x="2355" y="15925"/>
                    <a:pt x="2467" y="15813"/>
                    <a:pt x="2393" y="15691"/>
                  </a:cubicBezTo>
                  <a:cubicBezTo>
                    <a:pt x="1072" y="13440"/>
                    <a:pt x="1310" y="10690"/>
                    <a:pt x="3048" y="8714"/>
                  </a:cubicBezTo>
                  <a:cubicBezTo>
                    <a:pt x="3715" y="7952"/>
                    <a:pt x="4549" y="7321"/>
                    <a:pt x="5477" y="6904"/>
                  </a:cubicBezTo>
                  <a:cubicBezTo>
                    <a:pt x="5739" y="6785"/>
                    <a:pt x="6013" y="6678"/>
                    <a:pt x="6299" y="6594"/>
                  </a:cubicBezTo>
                  <a:cubicBezTo>
                    <a:pt x="6299" y="6725"/>
                    <a:pt x="6323" y="6868"/>
                    <a:pt x="6346" y="7011"/>
                  </a:cubicBezTo>
                  <a:cubicBezTo>
                    <a:pt x="6558" y="8131"/>
                    <a:pt x="7365" y="8716"/>
                    <a:pt x="8311" y="8716"/>
                  </a:cubicBezTo>
                  <a:cubicBezTo>
                    <a:pt x="8641" y="8716"/>
                    <a:pt x="8989" y="8644"/>
                    <a:pt x="9335" y="8499"/>
                  </a:cubicBezTo>
                  <a:cubicBezTo>
                    <a:pt x="9364" y="8626"/>
                    <a:pt x="9465" y="8744"/>
                    <a:pt x="9592" y="8744"/>
                  </a:cubicBezTo>
                  <a:cubicBezTo>
                    <a:pt x="9620" y="8744"/>
                    <a:pt x="9650" y="8739"/>
                    <a:pt x="9680" y="8726"/>
                  </a:cubicBezTo>
                  <a:cubicBezTo>
                    <a:pt x="10799" y="8261"/>
                    <a:pt x="10716" y="7023"/>
                    <a:pt x="9859" y="6297"/>
                  </a:cubicBezTo>
                  <a:cubicBezTo>
                    <a:pt x="9242" y="5772"/>
                    <a:pt x="8474" y="5567"/>
                    <a:pt x="7685" y="5567"/>
                  </a:cubicBezTo>
                  <a:cubicBezTo>
                    <a:pt x="7561" y="5567"/>
                    <a:pt x="7436" y="5573"/>
                    <a:pt x="7311" y="5582"/>
                  </a:cubicBezTo>
                  <a:cubicBezTo>
                    <a:pt x="7632" y="4737"/>
                    <a:pt x="8347" y="4106"/>
                    <a:pt x="9049" y="3582"/>
                  </a:cubicBezTo>
                  <a:cubicBezTo>
                    <a:pt x="10216" y="2701"/>
                    <a:pt x="11526" y="2022"/>
                    <a:pt x="12919" y="1582"/>
                  </a:cubicBezTo>
                  <a:cubicBezTo>
                    <a:pt x="14268" y="1150"/>
                    <a:pt x="15617" y="958"/>
                    <a:pt x="16970" y="958"/>
                  </a:cubicBezTo>
                  <a:cubicBezTo>
                    <a:pt x="18373" y="958"/>
                    <a:pt x="19780" y="1164"/>
                    <a:pt x="21193" y="1522"/>
                  </a:cubicBezTo>
                  <a:cubicBezTo>
                    <a:pt x="21235" y="1532"/>
                    <a:pt x="21274" y="1537"/>
                    <a:pt x="21312" y="1537"/>
                  </a:cubicBezTo>
                  <a:cubicBezTo>
                    <a:pt x="21756" y="1537"/>
                    <a:pt x="21892" y="865"/>
                    <a:pt x="21420" y="701"/>
                  </a:cubicBezTo>
                  <a:cubicBezTo>
                    <a:pt x="20078" y="225"/>
                    <a:pt x="18652" y="0"/>
                    <a:pt x="172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63" name="Google Shape;456;p22">
              <a:extLst>
                <a:ext uri="{FF2B5EF4-FFF2-40B4-BE49-F238E27FC236}">
                  <a16:creationId xmlns:a16="http://schemas.microsoft.com/office/drawing/2014/main" id="{25CC2D23-FD83-0480-B672-62D052E20B01}"/>
                </a:ext>
              </a:extLst>
            </p:cNvPr>
            <p:cNvGrpSpPr/>
            <p:nvPr/>
          </p:nvGrpSpPr>
          <p:grpSpPr>
            <a:xfrm>
              <a:off x="3872893" y="4551839"/>
              <a:ext cx="1327677" cy="606548"/>
              <a:chOff x="5569299" y="577213"/>
              <a:chExt cx="1327677" cy="1035269"/>
            </a:xfrm>
          </p:grpSpPr>
          <p:sp>
            <p:nvSpPr>
              <p:cNvPr id="1028" name="Google Shape;457;p22">
                <a:extLst>
                  <a:ext uri="{FF2B5EF4-FFF2-40B4-BE49-F238E27FC236}">
                    <a16:creationId xmlns:a16="http://schemas.microsoft.com/office/drawing/2014/main" id="{D29B3FF5-0F27-C23C-F785-25975726383D}"/>
                  </a:ext>
                </a:extLst>
              </p:cNvPr>
              <p:cNvSpPr/>
              <p:nvPr/>
            </p:nvSpPr>
            <p:spPr>
              <a:xfrm>
                <a:off x="5687832" y="588894"/>
                <a:ext cx="986235" cy="915239"/>
              </a:xfrm>
              <a:custGeom>
                <a:avLst/>
                <a:gdLst/>
                <a:ahLst/>
                <a:cxnLst/>
                <a:rect l="l" t="t" r="r" b="b"/>
                <a:pathLst>
                  <a:path w="30731" h="28521" extrusionOk="0">
                    <a:moveTo>
                      <a:pt x="15459" y="1"/>
                    </a:moveTo>
                    <a:cubicBezTo>
                      <a:pt x="11531" y="1"/>
                      <a:pt x="7626" y="1524"/>
                      <a:pt x="4918" y="4506"/>
                    </a:cubicBezTo>
                    <a:cubicBezTo>
                      <a:pt x="1298" y="8495"/>
                      <a:pt x="1" y="14412"/>
                      <a:pt x="1953" y="19484"/>
                    </a:cubicBezTo>
                    <a:cubicBezTo>
                      <a:pt x="4047" y="24885"/>
                      <a:pt x="9152" y="28521"/>
                      <a:pt x="14886" y="28521"/>
                    </a:cubicBezTo>
                    <a:cubicBezTo>
                      <a:pt x="15346" y="28521"/>
                      <a:pt x="15810" y="28497"/>
                      <a:pt x="16276" y="28450"/>
                    </a:cubicBezTo>
                    <a:lnTo>
                      <a:pt x="16300" y="28450"/>
                    </a:lnTo>
                    <a:cubicBezTo>
                      <a:pt x="18146" y="28235"/>
                      <a:pt x="19920" y="27807"/>
                      <a:pt x="21563" y="27068"/>
                    </a:cubicBezTo>
                    <a:cubicBezTo>
                      <a:pt x="21587" y="27056"/>
                      <a:pt x="21622" y="27045"/>
                      <a:pt x="21658" y="27033"/>
                    </a:cubicBezTo>
                    <a:cubicBezTo>
                      <a:pt x="21789" y="26973"/>
                      <a:pt x="21908" y="26914"/>
                      <a:pt x="22027" y="26854"/>
                    </a:cubicBezTo>
                    <a:cubicBezTo>
                      <a:pt x="22099" y="26818"/>
                      <a:pt x="22170" y="26783"/>
                      <a:pt x="22241" y="26747"/>
                    </a:cubicBezTo>
                    <a:cubicBezTo>
                      <a:pt x="23301" y="26211"/>
                      <a:pt x="24301" y="25532"/>
                      <a:pt x="25230" y="24687"/>
                    </a:cubicBezTo>
                    <a:cubicBezTo>
                      <a:pt x="27671" y="22473"/>
                      <a:pt x="29230" y="19532"/>
                      <a:pt x="29766" y="16281"/>
                    </a:cubicBezTo>
                    <a:cubicBezTo>
                      <a:pt x="30731" y="10316"/>
                      <a:pt x="27290" y="4030"/>
                      <a:pt x="21884" y="1434"/>
                    </a:cubicBezTo>
                    <a:cubicBezTo>
                      <a:pt x="21765" y="1375"/>
                      <a:pt x="21646" y="1327"/>
                      <a:pt x="21515" y="1268"/>
                    </a:cubicBezTo>
                    <a:cubicBezTo>
                      <a:pt x="20527" y="994"/>
                      <a:pt x="19527" y="648"/>
                      <a:pt x="18527" y="315"/>
                    </a:cubicBezTo>
                    <a:cubicBezTo>
                      <a:pt x="17516" y="105"/>
                      <a:pt x="16487" y="1"/>
                      <a:pt x="15459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 dirty="0">
                    <a:solidFill>
                      <a:schemeClr val="accent2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Verbal et/ou écrit</a:t>
                </a:r>
                <a:endParaRPr sz="1600" dirty="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029" name="Google Shape;458;p22">
                <a:extLst>
                  <a:ext uri="{FF2B5EF4-FFF2-40B4-BE49-F238E27FC236}">
                    <a16:creationId xmlns:a16="http://schemas.microsoft.com/office/drawing/2014/main" id="{7CE2D3A0-2DA7-F596-7002-6F4EF4E60AC2}"/>
                  </a:ext>
                </a:extLst>
              </p:cNvPr>
              <p:cNvSpPr/>
              <p:nvPr/>
            </p:nvSpPr>
            <p:spPr>
              <a:xfrm>
                <a:off x="5569299" y="577213"/>
                <a:ext cx="1327677" cy="1035269"/>
              </a:xfrm>
              <a:custGeom>
                <a:avLst/>
                <a:gdLst/>
                <a:ahLst/>
                <a:cxnLst/>
                <a:rect l="l" t="t" r="r" b="b"/>
                <a:pathLst>
                  <a:path w="33303" h="29643" extrusionOk="0">
                    <a:moveTo>
                      <a:pt x="25111" y="3132"/>
                    </a:moveTo>
                    <a:lnTo>
                      <a:pt x="25111" y="3132"/>
                    </a:lnTo>
                    <a:cubicBezTo>
                      <a:pt x="25408" y="3334"/>
                      <a:pt x="25706" y="3537"/>
                      <a:pt x="26004" y="3763"/>
                    </a:cubicBezTo>
                    <a:cubicBezTo>
                      <a:pt x="25885" y="3691"/>
                      <a:pt x="25765" y="3620"/>
                      <a:pt x="25646" y="3560"/>
                    </a:cubicBezTo>
                    <a:cubicBezTo>
                      <a:pt x="25468" y="3406"/>
                      <a:pt x="25289" y="3263"/>
                      <a:pt x="25111" y="3132"/>
                    </a:cubicBezTo>
                    <a:close/>
                    <a:moveTo>
                      <a:pt x="30683" y="17336"/>
                    </a:moveTo>
                    <a:lnTo>
                      <a:pt x="30683" y="17336"/>
                    </a:lnTo>
                    <a:cubicBezTo>
                      <a:pt x="30647" y="17562"/>
                      <a:pt x="30599" y="17788"/>
                      <a:pt x="30540" y="18015"/>
                    </a:cubicBezTo>
                    <a:cubicBezTo>
                      <a:pt x="30528" y="17991"/>
                      <a:pt x="30504" y="17967"/>
                      <a:pt x="30492" y="17943"/>
                    </a:cubicBezTo>
                    <a:cubicBezTo>
                      <a:pt x="30552" y="17741"/>
                      <a:pt x="30623" y="17538"/>
                      <a:pt x="30683" y="17336"/>
                    </a:cubicBezTo>
                    <a:close/>
                    <a:moveTo>
                      <a:pt x="15554" y="365"/>
                    </a:moveTo>
                    <a:cubicBezTo>
                      <a:pt x="16582" y="365"/>
                      <a:pt x="17611" y="469"/>
                      <a:pt x="18622" y="679"/>
                    </a:cubicBezTo>
                    <a:cubicBezTo>
                      <a:pt x="19622" y="1024"/>
                      <a:pt x="20622" y="1358"/>
                      <a:pt x="21610" y="1632"/>
                    </a:cubicBezTo>
                    <a:cubicBezTo>
                      <a:pt x="21741" y="1691"/>
                      <a:pt x="21860" y="1739"/>
                      <a:pt x="21979" y="1798"/>
                    </a:cubicBezTo>
                    <a:cubicBezTo>
                      <a:pt x="27385" y="4394"/>
                      <a:pt x="30826" y="10680"/>
                      <a:pt x="29861" y="16645"/>
                    </a:cubicBezTo>
                    <a:cubicBezTo>
                      <a:pt x="29325" y="19896"/>
                      <a:pt x="27766" y="22837"/>
                      <a:pt x="25325" y="25051"/>
                    </a:cubicBezTo>
                    <a:cubicBezTo>
                      <a:pt x="24396" y="25896"/>
                      <a:pt x="23396" y="26575"/>
                      <a:pt x="22336" y="27111"/>
                    </a:cubicBezTo>
                    <a:cubicBezTo>
                      <a:pt x="22265" y="27147"/>
                      <a:pt x="22194" y="27182"/>
                      <a:pt x="22134" y="27218"/>
                    </a:cubicBezTo>
                    <a:cubicBezTo>
                      <a:pt x="22003" y="27278"/>
                      <a:pt x="21884" y="27337"/>
                      <a:pt x="21753" y="27397"/>
                    </a:cubicBezTo>
                    <a:cubicBezTo>
                      <a:pt x="21717" y="27409"/>
                      <a:pt x="21682" y="27420"/>
                      <a:pt x="21658" y="27432"/>
                    </a:cubicBezTo>
                    <a:cubicBezTo>
                      <a:pt x="20015" y="28171"/>
                      <a:pt x="18241" y="28599"/>
                      <a:pt x="16395" y="28814"/>
                    </a:cubicBezTo>
                    <a:lnTo>
                      <a:pt x="16371" y="28814"/>
                    </a:lnTo>
                    <a:cubicBezTo>
                      <a:pt x="15905" y="28861"/>
                      <a:pt x="15441" y="28885"/>
                      <a:pt x="14981" y="28885"/>
                    </a:cubicBezTo>
                    <a:cubicBezTo>
                      <a:pt x="9247" y="28885"/>
                      <a:pt x="4143" y="25249"/>
                      <a:pt x="2060" y="19848"/>
                    </a:cubicBezTo>
                    <a:cubicBezTo>
                      <a:pt x="96" y="14776"/>
                      <a:pt x="1393" y="8859"/>
                      <a:pt x="5013" y="4870"/>
                    </a:cubicBezTo>
                    <a:cubicBezTo>
                      <a:pt x="7721" y="1888"/>
                      <a:pt x="11626" y="365"/>
                      <a:pt x="15554" y="365"/>
                    </a:cubicBezTo>
                    <a:close/>
                    <a:moveTo>
                      <a:pt x="15488" y="1"/>
                    </a:moveTo>
                    <a:cubicBezTo>
                      <a:pt x="12349" y="1"/>
                      <a:pt x="9219" y="954"/>
                      <a:pt x="6680" y="2894"/>
                    </a:cubicBezTo>
                    <a:cubicBezTo>
                      <a:pt x="2215" y="6311"/>
                      <a:pt x="0" y="12300"/>
                      <a:pt x="1155" y="17800"/>
                    </a:cubicBezTo>
                    <a:cubicBezTo>
                      <a:pt x="1786" y="20789"/>
                      <a:pt x="3334" y="23432"/>
                      <a:pt x="5453" y="25420"/>
                    </a:cubicBezTo>
                    <a:cubicBezTo>
                      <a:pt x="5453" y="25420"/>
                      <a:pt x="5465" y="25432"/>
                      <a:pt x="5465" y="25444"/>
                    </a:cubicBezTo>
                    <a:cubicBezTo>
                      <a:pt x="8405" y="28194"/>
                      <a:pt x="12391" y="29643"/>
                      <a:pt x="16359" y="29643"/>
                    </a:cubicBezTo>
                    <a:cubicBezTo>
                      <a:pt x="19350" y="29643"/>
                      <a:pt x="22331" y="28820"/>
                      <a:pt x="24849" y="27111"/>
                    </a:cubicBezTo>
                    <a:cubicBezTo>
                      <a:pt x="30849" y="23027"/>
                      <a:pt x="33302" y="13966"/>
                      <a:pt x="29754" y="7525"/>
                    </a:cubicBezTo>
                    <a:cubicBezTo>
                      <a:pt x="27873" y="4132"/>
                      <a:pt x="24611" y="1751"/>
                      <a:pt x="20836" y="953"/>
                    </a:cubicBezTo>
                    <a:cubicBezTo>
                      <a:pt x="20622" y="882"/>
                      <a:pt x="20420" y="810"/>
                      <a:pt x="20217" y="739"/>
                    </a:cubicBezTo>
                    <a:cubicBezTo>
                      <a:pt x="18690" y="248"/>
                      <a:pt x="17088" y="1"/>
                      <a:pt x="15488" y="1"/>
                    </a:cubicBezTo>
                    <a:close/>
                  </a:path>
                </a:pathLst>
              </a:custGeom>
              <a:solidFill>
                <a:srgbClr val="1C1C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024" name="Google Shape;459;p22">
              <a:extLst>
                <a:ext uri="{FF2B5EF4-FFF2-40B4-BE49-F238E27FC236}">
                  <a16:creationId xmlns:a16="http://schemas.microsoft.com/office/drawing/2014/main" id="{2B6ECF2C-2D33-55FF-11DA-37DBA6AE7B84}"/>
                </a:ext>
              </a:extLst>
            </p:cNvPr>
            <p:cNvGrpSpPr/>
            <p:nvPr/>
          </p:nvGrpSpPr>
          <p:grpSpPr>
            <a:xfrm>
              <a:off x="3754913" y="4098203"/>
              <a:ext cx="937509" cy="345296"/>
              <a:chOff x="4988644" y="1502441"/>
              <a:chExt cx="529999" cy="525859"/>
            </a:xfrm>
          </p:grpSpPr>
          <p:sp>
            <p:nvSpPr>
              <p:cNvPr id="1025" name="Google Shape;460;p22">
                <a:extLst>
                  <a:ext uri="{FF2B5EF4-FFF2-40B4-BE49-F238E27FC236}">
                    <a16:creationId xmlns:a16="http://schemas.microsoft.com/office/drawing/2014/main" id="{F8C3FD4A-F853-1AC0-6397-320E114AF4ED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27" name="Google Shape;461;p22">
                <a:extLst>
                  <a:ext uri="{FF2B5EF4-FFF2-40B4-BE49-F238E27FC236}">
                    <a16:creationId xmlns:a16="http://schemas.microsoft.com/office/drawing/2014/main" id="{0CF526D6-9300-DA49-4CF5-53A6D6EB9DAA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menaces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sp>
          <p:nvSpPr>
            <p:cNvPr id="1031" name="Google Shape;463;p22">
              <a:extLst>
                <a:ext uri="{FF2B5EF4-FFF2-40B4-BE49-F238E27FC236}">
                  <a16:creationId xmlns:a16="http://schemas.microsoft.com/office/drawing/2014/main" id="{9312406B-5531-8459-EF14-6A1E3EB49992}"/>
                </a:ext>
              </a:extLst>
            </p:cNvPr>
            <p:cNvSpPr/>
            <p:nvPr/>
          </p:nvSpPr>
          <p:spPr>
            <a:xfrm rot="19680812">
              <a:off x="2500268" y="4674518"/>
              <a:ext cx="332254" cy="676790"/>
            </a:xfrm>
            <a:custGeom>
              <a:avLst/>
              <a:gdLst/>
              <a:ahLst/>
              <a:cxnLst/>
              <a:rect l="l" t="t" r="r" b="b"/>
              <a:pathLst>
                <a:path w="10353" h="21091" extrusionOk="0">
                  <a:moveTo>
                    <a:pt x="5417" y="12698"/>
                  </a:moveTo>
                  <a:cubicBezTo>
                    <a:pt x="5778" y="12698"/>
                    <a:pt x="6179" y="12798"/>
                    <a:pt x="6531" y="12941"/>
                  </a:cubicBezTo>
                  <a:cubicBezTo>
                    <a:pt x="6186" y="13301"/>
                    <a:pt x="5744" y="13522"/>
                    <a:pt x="5216" y="13522"/>
                  </a:cubicBezTo>
                  <a:cubicBezTo>
                    <a:pt x="4960" y="13522"/>
                    <a:pt x="4683" y="13470"/>
                    <a:pt x="4388" y="13357"/>
                  </a:cubicBezTo>
                  <a:cubicBezTo>
                    <a:pt x="4524" y="12874"/>
                    <a:pt x="4936" y="12698"/>
                    <a:pt x="5417" y="12698"/>
                  </a:cubicBezTo>
                  <a:close/>
                  <a:moveTo>
                    <a:pt x="624" y="1"/>
                  </a:moveTo>
                  <a:cubicBezTo>
                    <a:pt x="251" y="1"/>
                    <a:pt x="1" y="559"/>
                    <a:pt x="399" y="737"/>
                  </a:cubicBezTo>
                  <a:cubicBezTo>
                    <a:pt x="3007" y="1951"/>
                    <a:pt x="5138" y="3487"/>
                    <a:pt x="6412" y="6154"/>
                  </a:cubicBezTo>
                  <a:cubicBezTo>
                    <a:pt x="7043" y="7464"/>
                    <a:pt x="7412" y="8916"/>
                    <a:pt x="7400" y="10357"/>
                  </a:cubicBezTo>
                  <a:cubicBezTo>
                    <a:pt x="7400" y="11024"/>
                    <a:pt x="7269" y="11667"/>
                    <a:pt x="7019" y="12202"/>
                  </a:cubicBezTo>
                  <a:cubicBezTo>
                    <a:pt x="6575" y="11966"/>
                    <a:pt x="6079" y="11813"/>
                    <a:pt x="5578" y="11813"/>
                  </a:cubicBezTo>
                  <a:cubicBezTo>
                    <a:pt x="5447" y="11813"/>
                    <a:pt x="5316" y="11823"/>
                    <a:pt x="5186" y="11845"/>
                  </a:cubicBezTo>
                  <a:cubicBezTo>
                    <a:pt x="4281" y="11988"/>
                    <a:pt x="3424" y="12702"/>
                    <a:pt x="3745" y="13667"/>
                  </a:cubicBezTo>
                  <a:cubicBezTo>
                    <a:pt x="3800" y="13820"/>
                    <a:pt x="3925" y="13883"/>
                    <a:pt x="4037" y="13883"/>
                  </a:cubicBezTo>
                  <a:cubicBezTo>
                    <a:pt x="4047" y="13883"/>
                    <a:pt x="4057" y="13882"/>
                    <a:pt x="4067" y="13881"/>
                  </a:cubicBezTo>
                  <a:cubicBezTo>
                    <a:pt x="4393" y="14185"/>
                    <a:pt x="4841" y="14319"/>
                    <a:pt x="5308" y="14319"/>
                  </a:cubicBezTo>
                  <a:cubicBezTo>
                    <a:pt x="5829" y="14319"/>
                    <a:pt x="6372" y="14152"/>
                    <a:pt x="6793" y="13869"/>
                  </a:cubicBezTo>
                  <a:cubicBezTo>
                    <a:pt x="6984" y="13738"/>
                    <a:pt x="7162" y="13584"/>
                    <a:pt x="7317" y="13417"/>
                  </a:cubicBezTo>
                  <a:cubicBezTo>
                    <a:pt x="7948" y="13976"/>
                    <a:pt x="8389" y="14703"/>
                    <a:pt x="8579" y="15536"/>
                  </a:cubicBezTo>
                  <a:cubicBezTo>
                    <a:pt x="9008" y="17382"/>
                    <a:pt x="8079" y="19144"/>
                    <a:pt x="7055" y="20596"/>
                  </a:cubicBezTo>
                  <a:cubicBezTo>
                    <a:pt x="6894" y="20820"/>
                    <a:pt x="7129" y="21090"/>
                    <a:pt x="7357" y="21090"/>
                  </a:cubicBezTo>
                  <a:cubicBezTo>
                    <a:pt x="7433" y="21090"/>
                    <a:pt x="7508" y="21060"/>
                    <a:pt x="7567" y="20989"/>
                  </a:cubicBezTo>
                  <a:cubicBezTo>
                    <a:pt x="9412" y="18810"/>
                    <a:pt x="10353" y="15477"/>
                    <a:pt x="8234" y="13143"/>
                  </a:cubicBezTo>
                  <a:cubicBezTo>
                    <a:pt x="8091" y="12988"/>
                    <a:pt x="7948" y="12845"/>
                    <a:pt x="7781" y="12702"/>
                  </a:cubicBezTo>
                  <a:cubicBezTo>
                    <a:pt x="8353" y="11559"/>
                    <a:pt x="8329" y="10035"/>
                    <a:pt x="8150" y="8845"/>
                  </a:cubicBezTo>
                  <a:cubicBezTo>
                    <a:pt x="7591" y="5023"/>
                    <a:pt x="4590" y="963"/>
                    <a:pt x="709" y="10"/>
                  </a:cubicBezTo>
                  <a:cubicBezTo>
                    <a:pt x="680" y="4"/>
                    <a:pt x="652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033" name="Google Shape;465;p22">
              <a:extLst>
                <a:ext uri="{FF2B5EF4-FFF2-40B4-BE49-F238E27FC236}">
                  <a16:creationId xmlns:a16="http://schemas.microsoft.com/office/drawing/2014/main" id="{323B3E9E-49C7-85AF-4A2C-A77E31611B37}"/>
                </a:ext>
              </a:extLst>
            </p:cNvPr>
            <p:cNvGrpSpPr/>
            <p:nvPr/>
          </p:nvGrpSpPr>
          <p:grpSpPr>
            <a:xfrm>
              <a:off x="1397677" y="4550502"/>
              <a:ext cx="1212192" cy="557319"/>
              <a:chOff x="2390500" y="577213"/>
              <a:chExt cx="1068777" cy="951244"/>
            </a:xfrm>
          </p:grpSpPr>
          <p:sp>
            <p:nvSpPr>
              <p:cNvPr id="1037" name="Google Shape;466;p22">
                <a:extLst>
                  <a:ext uri="{FF2B5EF4-FFF2-40B4-BE49-F238E27FC236}">
                    <a16:creationId xmlns:a16="http://schemas.microsoft.com/office/drawing/2014/main" id="{82F7F49F-0A56-401F-B12F-337FF2EE5C27}"/>
                  </a:ext>
                </a:extLst>
              </p:cNvPr>
              <p:cNvSpPr/>
              <p:nvPr/>
            </p:nvSpPr>
            <p:spPr>
              <a:xfrm>
                <a:off x="2393549" y="588894"/>
                <a:ext cx="986235" cy="915239"/>
              </a:xfrm>
              <a:custGeom>
                <a:avLst/>
                <a:gdLst/>
                <a:ahLst/>
                <a:cxnLst/>
                <a:rect l="l" t="t" r="r" b="b"/>
                <a:pathLst>
                  <a:path w="30731" h="28521" extrusionOk="0">
                    <a:moveTo>
                      <a:pt x="15459" y="1"/>
                    </a:moveTo>
                    <a:cubicBezTo>
                      <a:pt x="11531" y="1"/>
                      <a:pt x="7626" y="1524"/>
                      <a:pt x="4918" y="4506"/>
                    </a:cubicBezTo>
                    <a:cubicBezTo>
                      <a:pt x="1299" y="8495"/>
                      <a:pt x="1" y="14412"/>
                      <a:pt x="1954" y="19484"/>
                    </a:cubicBezTo>
                    <a:cubicBezTo>
                      <a:pt x="4048" y="24885"/>
                      <a:pt x="9152" y="28521"/>
                      <a:pt x="14886" y="28521"/>
                    </a:cubicBezTo>
                    <a:cubicBezTo>
                      <a:pt x="15346" y="28521"/>
                      <a:pt x="15810" y="28497"/>
                      <a:pt x="16277" y="28450"/>
                    </a:cubicBezTo>
                    <a:lnTo>
                      <a:pt x="16301" y="28450"/>
                    </a:lnTo>
                    <a:cubicBezTo>
                      <a:pt x="18146" y="28235"/>
                      <a:pt x="19920" y="27807"/>
                      <a:pt x="21563" y="27068"/>
                    </a:cubicBezTo>
                    <a:cubicBezTo>
                      <a:pt x="21587" y="27056"/>
                      <a:pt x="21623" y="27045"/>
                      <a:pt x="21658" y="27033"/>
                    </a:cubicBezTo>
                    <a:cubicBezTo>
                      <a:pt x="21789" y="26973"/>
                      <a:pt x="21908" y="26914"/>
                      <a:pt x="22027" y="26854"/>
                    </a:cubicBezTo>
                    <a:cubicBezTo>
                      <a:pt x="22099" y="26818"/>
                      <a:pt x="22170" y="26783"/>
                      <a:pt x="22242" y="26747"/>
                    </a:cubicBezTo>
                    <a:cubicBezTo>
                      <a:pt x="23301" y="26211"/>
                      <a:pt x="24302" y="25532"/>
                      <a:pt x="25230" y="24687"/>
                    </a:cubicBezTo>
                    <a:cubicBezTo>
                      <a:pt x="27671" y="22473"/>
                      <a:pt x="29231" y="19532"/>
                      <a:pt x="29767" y="16281"/>
                    </a:cubicBezTo>
                    <a:cubicBezTo>
                      <a:pt x="30731" y="10316"/>
                      <a:pt x="27290" y="4030"/>
                      <a:pt x="21885" y="1434"/>
                    </a:cubicBezTo>
                    <a:cubicBezTo>
                      <a:pt x="21766" y="1375"/>
                      <a:pt x="21646" y="1327"/>
                      <a:pt x="21516" y="1268"/>
                    </a:cubicBezTo>
                    <a:cubicBezTo>
                      <a:pt x="20527" y="994"/>
                      <a:pt x="19527" y="648"/>
                      <a:pt x="18527" y="315"/>
                    </a:cubicBezTo>
                    <a:cubicBezTo>
                      <a:pt x="17517" y="105"/>
                      <a:pt x="16487" y="1"/>
                      <a:pt x="15459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solidFill>
                      <a:schemeClr val="accen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Physique</a:t>
                </a:r>
                <a:endParaRPr sz="1800" dirty="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038" name="Google Shape;467;p22">
                <a:extLst>
                  <a:ext uri="{FF2B5EF4-FFF2-40B4-BE49-F238E27FC236}">
                    <a16:creationId xmlns:a16="http://schemas.microsoft.com/office/drawing/2014/main" id="{9841FB2D-E8A1-4606-87D5-99B0CE31ACEF}"/>
                  </a:ext>
                </a:extLst>
              </p:cNvPr>
              <p:cNvSpPr/>
              <p:nvPr/>
            </p:nvSpPr>
            <p:spPr>
              <a:xfrm>
                <a:off x="2390500" y="577213"/>
                <a:ext cx="1068777" cy="951244"/>
              </a:xfrm>
              <a:custGeom>
                <a:avLst/>
                <a:gdLst/>
                <a:ahLst/>
                <a:cxnLst/>
                <a:rect l="l" t="t" r="r" b="b"/>
                <a:pathLst>
                  <a:path w="33303" h="29643" extrusionOk="0">
                    <a:moveTo>
                      <a:pt x="25111" y="3132"/>
                    </a:moveTo>
                    <a:lnTo>
                      <a:pt x="25111" y="3132"/>
                    </a:lnTo>
                    <a:cubicBezTo>
                      <a:pt x="25409" y="3334"/>
                      <a:pt x="25706" y="3537"/>
                      <a:pt x="26004" y="3763"/>
                    </a:cubicBezTo>
                    <a:cubicBezTo>
                      <a:pt x="25885" y="3691"/>
                      <a:pt x="25766" y="3620"/>
                      <a:pt x="25647" y="3560"/>
                    </a:cubicBezTo>
                    <a:cubicBezTo>
                      <a:pt x="25468" y="3406"/>
                      <a:pt x="25290" y="3263"/>
                      <a:pt x="25111" y="3132"/>
                    </a:cubicBezTo>
                    <a:close/>
                    <a:moveTo>
                      <a:pt x="30683" y="17336"/>
                    </a:moveTo>
                    <a:lnTo>
                      <a:pt x="30683" y="17336"/>
                    </a:lnTo>
                    <a:cubicBezTo>
                      <a:pt x="30647" y="17562"/>
                      <a:pt x="30600" y="17788"/>
                      <a:pt x="30540" y="18015"/>
                    </a:cubicBezTo>
                    <a:cubicBezTo>
                      <a:pt x="30528" y="17991"/>
                      <a:pt x="30504" y="17967"/>
                      <a:pt x="30493" y="17943"/>
                    </a:cubicBezTo>
                    <a:cubicBezTo>
                      <a:pt x="30552" y="17741"/>
                      <a:pt x="30624" y="17538"/>
                      <a:pt x="30683" y="17336"/>
                    </a:cubicBezTo>
                    <a:close/>
                    <a:moveTo>
                      <a:pt x="15554" y="365"/>
                    </a:moveTo>
                    <a:cubicBezTo>
                      <a:pt x="16582" y="365"/>
                      <a:pt x="17612" y="469"/>
                      <a:pt x="18622" y="679"/>
                    </a:cubicBezTo>
                    <a:cubicBezTo>
                      <a:pt x="19622" y="1024"/>
                      <a:pt x="20622" y="1358"/>
                      <a:pt x="21611" y="1632"/>
                    </a:cubicBezTo>
                    <a:cubicBezTo>
                      <a:pt x="21741" y="1691"/>
                      <a:pt x="21861" y="1739"/>
                      <a:pt x="21980" y="1798"/>
                    </a:cubicBezTo>
                    <a:cubicBezTo>
                      <a:pt x="27385" y="4394"/>
                      <a:pt x="30826" y="10680"/>
                      <a:pt x="29862" y="16645"/>
                    </a:cubicBezTo>
                    <a:cubicBezTo>
                      <a:pt x="29326" y="19896"/>
                      <a:pt x="27766" y="22837"/>
                      <a:pt x="25325" y="25051"/>
                    </a:cubicBezTo>
                    <a:cubicBezTo>
                      <a:pt x="24397" y="25896"/>
                      <a:pt x="23396" y="26575"/>
                      <a:pt x="22337" y="27111"/>
                    </a:cubicBezTo>
                    <a:cubicBezTo>
                      <a:pt x="22265" y="27147"/>
                      <a:pt x="22194" y="27182"/>
                      <a:pt x="22122" y="27218"/>
                    </a:cubicBezTo>
                    <a:cubicBezTo>
                      <a:pt x="22003" y="27278"/>
                      <a:pt x="21884" y="27337"/>
                      <a:pt x="21753" y="27397"/>
                    </a:cubicBezTo>
                    <a:cubicBezTo>
                      <a:pt x="21718" y="27409"/>
                      <a:pt x="21682" y="27420"/>
                      <a:pt x="21658" y="27432"/>
                    </a:cubicBezTo>
                    <a:cubicBezTo>
                      <a:pt x="20015" y="28171"/>
                      <a:pt x="18241" y="28599"/>
                      <a:pt x="16396" y="28814"/>
                    </a:cubicBezTo>
                    <a:lnTo>
                      <a:pt x="16372" y="28814"/>
                    </a:lnTo>
                    <a:cubicBezTo>
                      <a:pt x="15905" y="28861"/>
                      <a:pt x="15441" y="28885"/>
                      <a:pt x="14981" y="28885"/>
                    </a:cubicBezTo>
                    <a:cubicBezTo>
                      <a:pt x="9247" y="28885"/>
                      <a:pt x="4143" y="25249"/>
                      <a:pt x="2049" y="19848"/>
                    </a:cubicBezTo>
                    <a:cubicBezTo>
                      <a:pt x="96" y="14776"/>
                      <a:pt x="1394" y="8859"/>
                      <a:pt x="5013" y="4870"/>
                    </a:cubicBezTo>
                    <a:cubicBezTo>
                      <a:pt x="7721" y="1888"/>
                      <a:pt x="11626" y="365"/>
                      <a:pt x="15554" y="365"/>
                    </a:cubicBezTo>
                    <a:close/>
                    <a:moveTo>
                      <a:pt x="15485" y="1"/>
                    </a:moveTo>
                    <a:cubicBezTo>
                      <a:pt x="12349" y="1"/>
                      <a:pt x="9220" y="954"/>
                      <a:pt x="6680" y="2894"/>
                    </a:cubicBezTo>
                    <a:cubicBezTo>
                      <a:pt x="2215" y="6311"/>
                      <a:pt x="1" y="12300"/>
                      <a:pt x="1156" y="17800"/>
                    </a:cubicBezTo>
                    <a:cubicBezTo>
                      <a:pt x="1787" y="20789"/>
                      <a:pt x="3334" y="23432"/>
                      <a:pt x="5454" y="25420"/>
                    </a:cubicBezTo>
                    <a:cubicBezTo>
                      <a:pt x="5454" y="25420"/>
                      <a:pt x="5466" y="25432"/>
                      <a:pt x="5466" y="25444"/>
                    </a:cubicBezTo>
                    <a:cubicBezTo>
                      <a:pt x="8406" y="28194"/>
                      <a:pt x="12391" y="29643"/>
                      <a:pt x="16359" y="29643"/>
                    </a:cubicBezTo>
                    <a:cubicBezTo>
                      <a:pt x="19350" y="29643"/>
                      <a:pt x="22332" y="28820"/>
                      <a:pt x="24849" y="27111"/>
                    </a:cubicBezTo>
                    <a:cubicBezTo>
                      <a:pt x="30850" y="23027"/>
                      <a:pt x="33302" y="13966"/>
                      <a:pt x="29742" y="7525"/>
                    </a:cubicBezTo>
                    <a:cubicBezTo>
                      <a:pt x="27873" y="4132"/>
                      <a:pt x="24611" y="1751"/>
                      <a:pt x="20825" y="953"/>
                    </a:cubicBezTo>
                    <a:cubicBezTo>
                      <a:pt x="20622" y="882"/>
                      <a:pt x="20420" y="810"/>
                      <a:pt x="20206" y="739"/>
                    </a:cubicBezTo>
                    <a:cubicBezTo>
                      <a:pt x="18682" y="248"/>
                      <a:pt x="17083" y="1"/>
                      <a:pt x="15485" y="1"/>
                    </a:cubicBezTo>
                    <a:close/>
                  </a:path>
                </a:pathLst>
              </a:custGeom>
              <a:solidFill>
                <a:srgbClr val="1C1C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040" name="Google Shape;472;p22">
              <a:extLst>
                <a:ext uri="{FF2B5EF4-FFF2-40B4-BE49-F238E27FC236}">
                  <a16:creationId xmlns:a16="http://schemas.microsoft.com/office/drawing/2014/main" id="{74314498-6311-4EEF-0B9A-DD53A2AA0D3E}"/>
                </a:ext>
              </a:extLst>
            </p:cNvPr>
            <p:cNvSpPr/>
            <p:nvPr/>
          </p:nvSpPr>
          <p:spPr>
            <a:xfrm rot="13727253">
              <a:off x="2994638" y="5552610"/>
              <a:ext cx="720572" cy="567532"/>
            </a:xfrm>
            <a:custGeom>
              <a:avLst/>
              <a:gdLst/>
              <a:ahLst/>
              <a:cxnLst/>
              <a:rect l="l" t="t" r="r" b="b"/>
              <a:pathLst>
                <a:path w="22453" h="17686" extrusionOk="0">
                  <a:moveTo>
                    <a:pt x="15166" y="4802"/>
                  </a:moveTo>
                  <a:cubicBezTo>
                    <a:pt x="15499" y="4898"/>
                    <a:pt x="15809" y="5029"/>
                    <a:pt x="16107" y="5195"/>
                  </a:cubicBezTo>
                  <a:cubicBezTo>
                    <a:pt x="15825" y="5983"/>
                    <a:pt x="15075" y="6558"/>
                    <a:pt x="14159" y="6558"/>
                  </a:cubicBezTo>
                  <a:cubicBezTo>
                    <a:pt x="14106" y="6558"/>
                    <a:pt x="14053" y="6556"/>
                    <a:pt x="13999" y="6553"/>
                  </a:cubicBezTo>
                  <a:cubicBezTo>
                    <a:pt x="13994" y="6552"/>
                    <a:pt x="13989" y="6552"/>
                    <a:pt x="13984" y="6552"/>
                  </a:cubicBezTo>
                  <a:cubicBezTo>
                    <a:pt x="13888" y="6552"/>
                    <a:pt x="13846" y="6663"/>
                    <a:pt x="13880" y="6731"/>
                  </a:cubicBezTo>
                  <a:cubicBezTo>
                    <a:pt x="13868" y="6731"/>
                    <a:pt x="13856" y="6719"/>
                    <a:pt x="13844" y="6719"/>
                  </a:cubicBezTo>
                  <a:cubicBezTo>
                    <a:pt x="12904" y="5719"/>
                    <a:pt x="13344" y="5076"/>
                    <a:pt x="15166" y="4802"/>
                  </a:cubicBezTo>
                  <a:close/>
                  <a:moveTo>
                    <a:pt x="9696" y="0"/>
                  </a:moveTo>
                  <a:cubicBezTo>
                    <a:pt x="5931" y="0"/>
                    <a:pt x="1766" y="1421"/>
                    <a:pt x="81" y="4564"/>
                  </a:cubicBezTo>
                  <a:cubicBezTo>
                    <a:pt x="0" y="4698"/>
                    <a:pt x="121" y="4845"/>
                    <a:pt x="252" y="4845"/>
                  </a:cubicBezTo>
                  <a:cubicBezTo>
                    <a:pt x="295" y="4845"/>
                    <a:pt x="340" y="4829"/>
                    <a:pt x="378" y="4790"/>
                  </a:cubicBezTo>
                  <a:cubicBezTo>
                    <a:pt x="2783" y="2314"/>
                    <a:pt x="5867" y="921"/>
                    <a:pt x="9344" y="826"/>
                  </a:cubicBezTo>
                  <a:cubicBezTo>
                    <a:pt x="9505" y="821"/>
                    <a:pt x="9667" y="819"/>
                    <a:pt x="9830" y="819"/>
                  </a:cubicBezTo>
                  <a:cubicBezTo>
                    <a:pt x="11346" y="819"/>
                    <a:pt x="12940" y="1033"/>
                    <a:pt x="14273" y="1742"/>
                  </a:cubicBezTo>
                  <a:cubicBezTo>
                    <a:pt x="15095" y="2183"/>
                    <a:pt x="15880" y="2945"/>
                    <a:pt x="16142" y="3874"/>
                  </a:cubicBezTo>
                  <a:cubicBezTo>
                    <a:pt x="16178" y="4005"/>
                    <a:pt x="16202" y="4147"/>
                    <a:pt x="16214" y="4278"/>
                  </a:cubicBezTo>
                  <a:cubicBezTo>
                    <a:pt x="15715" y="4039"/>
                    <a:pt x="15194" y="3883"/>
                    <a:pt x="14682" y="3883"/>
                  </a:cubicBezTo>
                  <a:cubicBezTo>
                    <a:pt x="14228" y="3883"/>
                    <a:pt x="13782" y="4006"/>
                    <a:pt x="13368" y="4302"/>
                  </a:cubicBezTo>
                  <a:cubicBezTo>
                    <a:pt x="12213" y="5124"/>
                    <a:pt x="12463" y="6564"/>
                    <a:pt x="13725" y="7005"/>
                  </a:cubicBezTo>
                  <a:cubicBezTo>
                    <a:pt x="13739" y="7009"/>
                    <a:pt x="13753" y="7011"/>
                    <a:pt x="13766" y="7011"/>
                  </a:cubicBezTo>
                  <a:cubicBezTo>
                    <a:pt x="13875" y="7011"/>
                    <a:pt x="13948" y="6888"/>
                    <a:pt x="13916" y="6803"/>
                  </a:cubicBezTo>
                  <a:lnTo>
                    <a:pt x="13916" y="6803"/>
                  </a:lnTo>
                  <a:cubicBezTo>
                    <a:pt x="13928" y="6803"/>
                    <a:pt x="13940" y="6814"/>
                    <a:pt x="13963" y="6814"/>
                  </a:cubicBezTo>
                  <a:cubicBezTo>
                    <a:pt x="14142" y="6862"/>
                    <a:pt x="14320" y="6884"/>
                    <a:pt x="14495" y="6884"/>
                  </a:cubicBezTo>
                  <a:cubicBezTo>
                    <a:pt x="15384" y="6884"/>
                    <a:pt x="16201" y="6312"/>
                    <a:pt x="16619" y="5517"/>
                  </a:cubicBezTo>
                  <a:cubicBezTo>
                    <a:pt x="17000" y="5779"/>
                    <a:pt x="17369" y="6088"/>
                    <a:pt x="17702" y="6410"/>
                  </a:cubicBezTo>
                  <a:cubicBezTo>
                    <a:pt x="18631" y="7315"/>
                    <a:pt x="19357" y="8434"/>
                    <a:pt x="19809" y="9660"/>
                  </a:cubicBezTo>
                  <a:cubicBezTo>
                    <a:pt x="20762" y="12279"/>
                    <a:pt x="20179" y="14613"/>
                    <a:pt x="19131" y="17078"/>
                  </a:cubicBezTo>
                  <a:cubicBezTo>
                    <a:pt x="18984" y="17413"/>
                    <a:pt x="19218" y="17686"/>
                    <a:pt x="19483" y="17686"/>
                  </a:cubicBezTo>
                  <a:cubicBezTo>
                    <a:pt x="19605" y="17686"/>
                    <a:pt x="19732" y="17629"/>
                    <a:pt x="19833" y="17494"/>
                  </a:cubicBezTo>
                  <a:cubicBezTo>
                    <a:pt x="22453" y="13922"/>
                    <a:pt x="21262" y="8493"/>
                    <a:pt x="18166" y="5648"/>
                  </a:cubicBezTo>
                  <a:cubicBezTo>
                    <a:pt x="17797" y="5314"/>
                    <a:pt x="17369" y="4957"/>
                    <a:pt x="16880" y="4648"/>
                  </a:cubicBezTo>
                  <a:cubicBezTo>
                    <a:pt x="16880" y="4636"/>
                    <a:pt x="16892" y="4624"/>
                    <a:pt x="16892" y="4600"/>
                  </a:cubicBezTo>
                  <a:cubicBezTo>
                    <a:pt x="17095" y="2552"/>
                    <a:pt x="15190" y="1076"/>
                    <a:pt x="13440" y="528"/>
                  </a:cubicBezTo>
                  <a:cubicBezTo>
                    <a:pt x="12329" y="181"/>
                    <a:pt x="11038" y="0"/>
                    <a:pt x="96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042" name="Google Shape;474;p22">
              <a:extLst>
                <a:ext uri="{FF2B5EF4-FFF2-40B4-BE49-F238E27FC236}">
                  <a16:creationId xmlns:a16="http://schemas.microsoft.com/office/drawing/2014/main" id="{43BDBC87-67F0-AB85-382E-7F180EEB758B}"/>
                </a:ext>
              </a:extLst>
            </p:cNvPr>
            <p:cNvGrpSpPr/>
            <p:nvPr/>
          </p:nvGrpSpPr>
          <p:grpSpPr>
            <a:xfrm>
              <a:off x="2379586" y="5906325"/>
              <a:ext cx="1575442" cy="635396"/>
              <a:chOff x="5529658" y="3655606"/>
              <a:chExt cx="1068777" cy="951244"/>
            </a:xfrm>
          </p:grpSpPr>
          <p:sp>
            <p:nvSpPr>
              <p:cNvPr id="1046" name="Google Shape;475;p22">
                <a:extLst>
                  <a:ext uri="{FF2B5EF4-FFF2-40B4-BE49-F238E27FC236}">
                    <a16:creationId xmlns:a16="http://schemas.microsoft.com/office/drawing/2014/main" id="{080C4EFB-6679-4EB3-0EB5-8A72AE6FD8CD}"/>
                  </a:ext>
                </a:extLst>
              </p:cNvPr>
              <p:cNvSpPr/>
              <p:nvPr/>
            </p:nvSpPr>
            <p:spPr>
              <a:xfrm>
                <a:off x="5532707" y="3667287"/>
                <a:ext cx="986235" cy="915239"/>
              </a:xfrm>
              <a:custGeom>
                <a:avLst/>
                <a:gdLst/>
                <a:ahLst/>
                <a:cxnLst/>
                <a:rect l="l" t="t" r="r" b="b"/>
                <a:pathLst>
                  <a:path w="30731" h="28521" extrusionOk="0">
                    <a:moveTo>
                      <a:pt x="15459" y="0"/>
                    </a:moveTo>
                    <a:cubicBezTo>
                      <a:pt x="11531" y="0"/>
                      <a:pt x="7626" y="1524"/>
                      <a:pt x="4918" y="4506"/>
                    </a:cubicBezTo>
                    <a:cubicBezTo>
                      <a:pt x="1298" y="8494"/>
                      <a:pt x="1" y="14412"/>
                      <a:pt x="1965" y="19484"/>
                    </a:cubicBezTo>
                    <a:cubicBezTo>
                      <a:pt x="4048" y="24884"/>
                      <a:pt x="9152" y="28520"/>
                      <a:pt x="14886" y="28520"/>
                    </a:cubicBezTo>
                    <a:cubicBezTo>
                      <a:pt x="15346" y="28520"/>
                      <a:pt x="15810" y="28497"/>
                      <a:pt x="16277" y="28449"/>
                    </a:cubicBezTo>
                    <a:lnTo>
                      <a:pt x="16300" y="28449"/>
                    </a:lnTo>
                    <a:cubicBezTo>
                      <a:pt x="18146" y="28235"/>
                      <a:pt x="19920" y="27806"/>
                      <a:pt x="21563" y="27068"/>
                    </a:cubicBezTo>
                    <a:cubicBezTo>
                      <a:pt x="21587" y="27056"/>
                      <a:pt x="21622" y="27044"/>
                      <a:pt x="21658" y="27032"/>
                    </a:cubicBezTo>
                    <a:cubicBezTo>
                      <a:pt x="21789" y="26973"/>
                      <a:pt x="21908" y="26913"/>
                      <a:pt x="22039" y="26854"/>
                    </a:cubicBezTo>
                    <a:cubicBezTo>
                      <a:pt x="22099" y="26818"/>
                      <a:pt x="22170" y="26782"/>
                      <a:pt x="22242" y="26746"/>
                    </a:cubicBezTo>
                    <a:cubicBezTo>
                      <a:pt x="23301" y="26211"/>
                      <a:pt x="24313" y="25532"/>
                      <a:pt x="25230" y="24687"/>
                    </a:cubicBezTo>
                    <a:cubicBezTo>
                      <a:pt x="27671" y="22472"/>
                      <a:pt x="29242" y="19531"/>
                      <a:pt x="29766" y="16281"/>
                    </a:cubicBezTo>
                    <a:cubicBezTo>
                      <a:pt x="30731" y="10316"/>
                      <a:pt x="27290" y="4029"/>
                      <a:pt x="21884" y="1434"/>
                    </a:cubicBezTo>
                    <a:cubicBezTo>
                      <a:pt x="21765" y="1374"/>
                      <a:pt x="21646" y="1327"/>
                      <a:pt x="21515" y="1267"/>
                    </a:cubicBezTo>
                    <a:cubicBezTo>
                      <a:pt x="20527" y="993"/>
                      <a:pt x="19527" y="648"/>
                      <a:pt x="18527" y="315"/>
                    </a:cubicBezTo>
                    <a:cubicBezTo>
                      <a:pt x="17517" y="105"/>
                      <a:pt x="16487" y="0"/>
                      <a:pt x="154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1600" dirty="0">
                    <a:solidFill>
                      <a:srgbClr val="0DB09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S</a:t>
                </a:r>
                <a:r>
                  <a:rPr lang="en" sz="1600" dirty="0">
                    <a:solidFill>
                      <a:srgbClr val="0DB09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ans parole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 dirty="0">
                    <a:solidFill>
                      <a:srgbClr val="0DB09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ni contact</a:t>
                </a:r>
                <a:endParaRPr sz="1600" dirty="0">
                  <a:solidFill>
                    <a:srgbClr val="0DB09D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047" name="Google Shape;476;p22">
                <a:extLst>
                  <a:ext uri="{FF2B5EF4-FFF2-40B4-BE49-F238E27FC236}">
                    <a16:creationId xmlns:a16="http://schemas.microsoft.com/office/drawing/2014/main" id="{4BA68750-81AA-AE6E-9A81-69F6849FD1BA}"/>
                  </a:ext>
                </a:extLst>
              </p:cNvPr>
              <p:cNvSpPr/>
              <p:nvPr/>
            </p:nvSpPr>
            <p:spPr>
              <a:xfrm>
                <a:off x="5529658" y="3655606"/>
                <a:ext cx="1068777" cy="951244"/>
              </a:xfrm>
              <a:custGeom>
                <a:avLst/>
                <a:gdLst/>
                <a:ahLst/>
                <a:cxnLst/>
                <a:rect l="l" t="t" r="r" b="b"/>
                <a:pathLst>
                  <a:path w="33303" h="29643" extrusionOk="0">
                    <a:moveTo>
                      <a:pt x="25111" y="3131"/>
                    </a:moveTo>
                    <a:cubicBezTo>
                      <a:pt x="25420" y="3334"/>
                      <a:pt x="25706" y="3536"/>
                      <a:pt x="26004" y="3762"/>
                    </a:cubicBezTo>
                    <a:cubicBezTo>
                      <a:pt x="25885" y="3691"/>
                      <a:pt x="25766" y="3619"/>
                      <a:pt x="25646" y="3560"/>
                    </a:cubicBezTo>
                    <a:cubicBezTo>
                      <a:pt x="25468" y="3405"/>
                      <a:pt x="25289" y="3262"/>
                      <a:pt x="25111" y="3131"/>
                    </a:cubicBezTo>
                    <a:close/>
                    <a:moveTo>
                      <a:pt x="30695" y="17335"/>
                    </a:moveTo>
                    <a:lnTo>
                      <a:pt x="30695" y="17335"/>
                    </a:lnTo>
                    <a:cubicBezTo>
                      <a:pt x="30647" y="17562"/>
                      <a:pt x="30599" y="17788"/>
                      <a:pt x="30540" y="18014"/>
                    </a:cubicBezTo>
                    <a:cubicBezTo>
                      <a:pt x="30528" y="17990"/>
                      <a:pt x="30504" y="17966"/>
                      <a:pt x="30492" y="17943"/>
                    </a:cubicBezTo>
                    <a:cubicBezTo>
                      <a:pt x="30552" y="17740"/>
                      <a:pt x="30623" y="17538"/>
                      <a:pt x="30695" y="17335"/>
                    </a:cubicBezTo>
                    <a:close/>
                    <a:moveTo>
                      <a:pt x="15554" y="364"/>
                    </a:moveTo>
                    <a:cubicBezTo>
                      <a:pt x="16582" y="364"/>
                      <a:pt x="17612" y="469"/>
                      <a:pt x="18622" y="679"/>
                    </a:cubicBezTo>
                    <a:cubicBezTo>
                      <a:pt x="19622" y="1012"/>
                      <a:pt x="20622" y="1357"/>
                      <a:pt x="21610" y="1631"/>
                    </a:cubicBezTo>
                    <a:cubicBezTo>
                      <a:pt x="21741" y="1691"/>
                      <a:pt x="21860" y="1738"/>
                      <a:pt x="21979" y="1798"/>
                    </a:cubicBezTo>
                    <a:cubicBezTo>
                      <a:pt x="27385" y="4393"/>
                      <a:pt x="30826" y="10680"/>
                      <a:pt x="29861" y="16645"/>
                    </a:cubicBezTo>
                    <a:cubicBezTo>
                      <a:pt x="29326" y="19895"/>
                      <a:pt x="27766" y="22836"/>
                      <a:pt x="25325" y="25051"/>
                    </a:cubicBezTo>
                    <a:cubicBezTo>
                      <a:pt x="24396" y="25896"/>
                      <a:pt x="23396" y="26575"/>
                      <a:pt x="22337" y="27110"/>
                    </a:cubicBezTo>
                    <a:cubicBezTo>
                      <a:pt x="22265" y="27146"/>
                      <a:pt x="22194" y="27182"/>
                      <a:pt x="22134" y="27218"/>
                    </a:cubicBezTo>
                    <a:cubicBezTo>
                      <a:pt x="22003" y="27277"/>
                      <a:pt x="21884" y="27337"/>
                      <a:pt x="21753" y="27396"/>
                    </a:cubicBezTo>
                    <a:cubicBezTo>
                      <a:pt x="21717" y="27408"/>
                      <a:pt x="21682" y="27420"/>
                      <a:pt x="21658" y="27432"/>
                    </a:cubicBezTo>
                    <a:cubicBezTo>
                      <a:pt x="20015" y="28170"/>
                      <a:pt x="18241" y="28599"/>
                      <a:pt x="16395" y="28813"/>
                    </a:cubicBezTo>
                    <a:lnTo>
                      <a:pt x="16372" y="28813"/>
                    </a:lnTo>
                    <a:cubicBezTo>
                      <a:pt x="15905" y="28861"/>
                      <a:pt x="15441" y="28884"/>
                      <a:pt x="14981" y="28884"/>
                    </a:cubicBezTo>
                    <a:cubicBezTo>
                      <a:pt x="9247" y="28884"/>
                      <a:pt x="4143" y="25248"/>
                      <a:pt x="2060" y="19848"/>
                    </a:cubicBezTo>
                    <a:cubicBezTo>
                      <a:pt x="96" y="14776"/>
                      <a:pt x="1393" y="8858"/>
                      <a:pt x="5013" y="4870"/>
                    </a:cubicBezTo>
                    <a:cubicBezTo>
                      <a:pt x="7721" y="1888"/>
                      <a:pt x="11626" y="364"/>
                      <a:pt x="15554" y="364"/>
                    </a:cubicBezTo>
                    <a:close/>
                    <a:moveTo>
                      <a:pt x="15488" y="0"/>
                    </a:moveTo>
                    <a:cubicBezTo>
                      <a:pt x="12349" y="0"/>
                      <a:pt x="9219" y="953"/>
                      <a:pt x="6680" y="2893"/>
                    </a:cubicBezTo>
                    <a:cubicBezTo>
                      <a:pt x="2215" y="6310"/>
                      <a:pt x="0" y="12299"/>
                      <a:pt x="1155" y="17800"/>
                    </a:cubicBezTo>
                    <a:cubicBezTo>
                      <a:pt x="1786" y="20788"/>
                      <a:pt x="3334" y="23431"/>
                      <a:pt x="5453" y="25420"/>
                    </a:cubicBezTo>
                    <a:cubicBezTo>
                      <a:pt x="5453" y="25420"/>
                      <a:pt x="5465" y="25432"/>
                      <a:pt x="5465" y="25444"/>
                    </a:cubicBezTo>
                    <a:cubicBezTo>
                      <a:pt x="8405" y="28193"/>
                      <a:pt x="12391" y="29642"/>
                      <a:pt x="16359" y="29642"/>
                    </a:cubicBezTo>
                    <a:cubicBezTo>
                      <a:pt x="19350" y="29642"/>
                      <a:pt x="22331" y="28819"/>
                      <a:pt x="24849" y="27110"/>
                    </a:cubicBezTo>
                    <a:cubicBezTo>
                      <a:pt x="30850" y="23027"/>
                      <a:pt x="33302" y="13966"/>
                      <a:pt x="29754" y="7525"/>
                    </a:cubicBezTo>
                    <a:cubicBezTo>
                      <a:pt x="27873" y="4131"/>
                      <a:pt x="24611" y="1750"/>
                      <a:pt x="20836" y="952"/>
                    </a:cubicBezTo>
                    <a:cubicBezTo>
                      <a:pt x="20622" y="881"/>
                      <a:pt x="20420" y="810"/>
                      <a:pt x="20217" y="738"/>
                    </a:cubicBezTo>
                    <a:cubicBezTo>
                      <a:pt x="18690" y="248"/>
                      <a:pt x="17088" y="0"/>
                      <a:pt x="15488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050" name="Google Shape;490;p22">
              <a:extLst>
                <a:ext uri="{FF2B5EF4-FFF2-40B4-BE49-F238E27FC236}">
                  <a16:creationId xmlns:a16="http://schemas.microsoft.com/office/drawing/2014/main" id="{CC97B899-ED07-F521-7886-955E62D14AB6}"/>
                </a:ext>
              </a:extLst>
            </p:cNvPr>
            <p:cNvGrpSpPr/>
            <p:nvPr/>
          </p:nvGrpSpPr>
          <p:grpSpPr>
            <a:xfrm>
              <a:off x="2587435" y="4754496"/>
              <a:ext cx="1159744" cy="969990"/>
              <a:chOff x="3886335" y="2152334"/>
              <a:chExt cx="1298045" cy="1155240"/>
            </a:xfrm>
          </p:grpSpPr>
          <p:sp>
            <p:nvSpPr>
              <p:cNvPr id="1051" name="Google Shape;491;p22">
                <a:extLst>
                  <a:ext uri="{FF2B5EF4-FFF2-40B4-BE49-F238E27FC236}">
                    <a16:creationId xmlns:a16="http://schemas.microsoft.com/office/drawing/2014/main" id="{FD0A9F96-87CD-A4B4-C30C-1E0BC2BBC6D8}"/>
                  </a:ext>
                </a:extLst>
              </p:cNvPr>
              <p:cNvSpPr/>
              <p:nvPr/>
            </p:nvSpPr>
            <p:spPr>
              <a:xfrm>
                <a:off x="3890154" y="2166647"/>
                <a:ext cx="1197532" cy="1111598"/>
              </a:xfrm>
              <a:custGeom>
                <a:avLst/>
                <a:gdLst/>
                <a:ahLst/>
                <a:cxnLst/>
                <a:rect l="l" t="t" r="r" b="b"/>
                <a:pathLst>
                  <a:path w="37315" h="34640" extrusionOk="0">
                    <a:moveTo>
                      <a:pt x="18779" y="1"/>
                    </a:moveTo>
                    <a:cubicBezTo>
                      <a:pt x="14002" y="1"/>
                      <a:pt x="9251" y="1850"/>
                      <a:pt x="5966" y="5465"/>
                    </a:cubicBezTo>
                    <a:cubicBezTo>
                      <a:pt x="1572" y="10311"/>
                      <a:pt x="1" y="17502"/>
                      <a:pt x="2370" y="23658"/>
                    </a:cubicBezTo>
                    <a:cubicBezTo>
                      <a:pt x="4904" y="30214"/>
                      <a:pt x="11100" y="34639"/>
                      <a:pt x="18069" y="34639"/>
                    </a:cubicBezTo>
                    <a:cubicBezTo>
                      <a:pt x="18630" y="34639"/>
                      <a:pt x="19196" y="34611"/>
                      <a:pt x="19765" y="34552"/>
                    </a:cubicBezTo>
                    <a:lnTo>
                      <a:pt x="19801" y="34552"/>
                    </a:lnTo>
                    <a:cubicBezTo>
                      <a:pt x="22039" y="34290"/>
                      <a:pt x="24182" y="33766"/>
                      <a:pt x="26183" y="32873"/>
                    </a:cubicBezTo>
                    <a:cubicBezTo>
                      <a:pt x="26218" y="32850"/>
                      <a:pt x="26254" y="32838"/>
                      <a:pt x="26290" y="32826"/>
                    </a:cubicBezTo>
                    <a:cubicBezTo>
                      <a:pt x="26444" y="32754"/>
                      <a:pt x="26599" y="32683"/>
                      <a:pt x="26754" y="32600"/>
                    </a:cubicBezTo>
                    <a:cubicBezTo>
                      <a:pt x="26837" y="32564"/>
                      <a:pt x="26921" y="32516"/>
                      <a:pt x="27004" y="32481"/>
                    </a:cubicBezTo>
                    <a:cubicBezTo>
                      <a:pt x="28290" y="31826"/>
                      <a:pt x="29516" y="31004"/>
                      <a:pt x="30635" y="29980"/>
                    </a:cubicBezTo>
                    <a:cubicBezTo>
                      <a:pt x="33600" y="27289"/>
                      <a:pt x="35505" y="23706"/>
                      <a:pt x="36136" y="19765"/>
                    </a:cubicBezTo>
                    <a:cubicBezTo>
                      <a:pt x="37315" y="12526"/>
                      <a:pt x="33136" y="4882"/>
                      <a:pt x="26575" y="1739"/>
                    </a:cubicBezTo>
                    <a:cubicBezTo>
                      <a:pt x="26421" y="1667"/>
                      <a:pt x="26278" y="1608"/>
                      <a:pt x="26123" y="1536"/>
                    </a:cubicBezTo>
                    <a:cubicBezTo>
                      <a:pt x="24920" y="1203"/>
                      <a:pt x="23706" y="786"/>
                      <a:pt x="22504" y="381"/>
                    </a:cubicBezTo>
                    <a:cubicBezTo>
                      <a:pt x="21277" y="127"/>
                      <a:pt x="20027" y="1"/>
                      <a:pt x="18779" y="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solidFill>
                      <a:sysClr val="windowText" lastClr="000000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Acte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solidFill>
                      <a:sysClr val="windowText" lastClr="000000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négatif</a:t>
                </a:r>
                <a:endParaRPr sz="1800" dirty="0">
                  <a:solidFill>
                    <a:sysClr val="windowText" lastClr="000000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052" name="Google Shape;492;p22">
                <a:extLst>
                  <a:ext uri="{FF2B5EF4-FFF2-40B4-BE49-F238E27FC236}">
                    <a16:creationId xmlns:a16="http://schemas.microsoft.com/office/drawing/2014/main" id="{5037B1CB-7DDF-19E3-AB63-6FFE0053E797}"/>
                  </a:ext>
                </a:extLst>
              </p:cNvPr>
              <p:cNvSpPr/>
              <p:nvPr/>
            </p:nvSpPr>
            <p:spPr>
              <a:xfrm>
                <a:off x="3886335" y="2152334"/>
                <a:ext cx="1298045" cy="1155240"/>
              </a:xfrm>
              <a:custGeom>
                <a:avLst/>
                <a:gdLst/>
                <a:ahLst/>
                <a:cxnLst/>
                <a:rect l="l" t="t" r="r" b="b"/>
                <a:pathLst>
                  <a:path w="40447" h="36000" extrusionOk="0">
                    <a:moveTo>
                      <a:pt x="30493" y="3804"/>
                    </a:moveTo>
                    <a:lnTo>
                      <a:pt x="30493" y="3804"/>
                    </a:lnTo>
                    <a:cubicBezTo>
                      <a:pt x="30862" y="4042"/>
                      <a:pt x="31219" y="4292"/>
                      <a:pt x="31576" y="4566"/>
                    </a:cubicBezTo>
                    <a:cubicBezTo>
                      <a:pt x="31433" y="4483"/>
                      <a:pt x="31290" y="4399"/>
                      <a:pt x="31135" y="4316"/>
                    </a:cubicBezTo>
                    <a:cubicBezTo>
                      <a:pt x="30921" y="4137"/>
                      <a:pt x="30707" y="3971"/>
                      <a:pt x="30493" y="3804"/>
                    </a:cubicBezTo>
                    <a:close/>
                    <a:moveTo>
                      <a:pt x="37267" y="21056"/>
                    </a:moveTo>
                    <a:lnTo>
                      <a:pt x="37267" y="21056"/>
                    </a:lnTo>
                    <a:cubicBezTo>
                      <a:pt x="37220" y="21330"/>
                      <a:pt x="37160" y="21604"/>
                      <a:pt x="37089" y="21878"/>
                    </a:cubicBezTo>
                    <a:cubicBezTo>
                      <a:pt x="37077" y="21842"/>
                      <a:pt x="37053" y="21818"/>
                      <a:pt x="37029" y="21794"/>
                    </a:cubicBezTo>
                    <a:cubicBezTo>
                      <a:pt x="37112" y="21556"/>
                      <a:pt x="37184" y="21306"/>
                      <a:pt x="37267" y="21056"/>
                    </a:cubicBezTo>
                    <a:close/>
                    <a:moveTo>
                      <a:pt x="18898" y="447"/>
                    </a:moveTo>
                    <a:cubicBezTo>
                      <a:pt x="20146" y="447"/>
                      <a:pt x="21396" y="573"/>
                      <a:pt x="22623" y="827"/>
                    </a:cubicBezTo>
                    <a:cubicBezTo>
                      <a:pt x="23825" y="1232"/>
                      <a:pt x="25039" y="1649"/>
                      <a:pt x="26242" y="1982"/>
                    </a:cubicBezTo>
                    <a:cubicBezTo>
                      <a:pt x="26397" y="2054"/>
                      <a:pt x="26540" y="2113"/>
                      <a:pt x="26694" y="2185"/>
                    </a:cubicBezTo>
                    <a:cubicBezTo>
                      <a:pt x="33255" y="5328"/>
                      <a:pt x="37434" y="12972"/>
                      <a:pt x="36255" y="20211"/>
                    </a:cubicBezTo>
                    <a:cubicBezTo>
                      <a:pt x="35624" y="24152"/>
                      <a:pt x="33719" y="27735"/>
                      <a:pt x="30754" y="30426"/>
                    </a:cubicBezTo>
                    <a:cubicBezTo>
                      <a:pt x="29635" y="31450"/>
                      <a:pt x="28409" y="32272"/>
                      <a:pt x="27123" y="32927"/>
                    </a:cubicBezTo>
                    <a:cubicBezTo>
                      <a:pt x="27040" y="32962"/>
                      <a:pt x="26956" y="33010"/>
                      <a:pt x="26873" y="33046"/>
                    </a:cubicBezTo>
                    <a:cubicBezTo>
                      <a:pt x="26718" y="33129"/>
                      <a:pt x="26563" y="33200"/>
                      <a:pt x="26409" y="33272"/>
                    </a:cubicBezTo>
                    <a:cubicBezTo>
                      <a:pt x="26373" y="33284"/>
                      <a:pt x="26337" y="33296"/>
                      <a:pt x="26302" y="33319"/>
                    </a:cubicBezTo>
                    <a:cubicBezTo>
                      <a:pt x="24301" y="34212"/>
                      <a:pt x="22158" y="34736"/>
                      <a:pt x="19920" y="34998"/>
                    </a:cubicBezTo>
                    <a:lnTo>
                      <a:pt x="19884" y="34998"/>
                    </a:lnTo>
                    <a:cubicBezTo>
                      <a:pt x="19315" y="35057"/>
                      <a:pt x="18749" y="35085"/>
                      <a:pt x="18188" y="35085"/>
                    </a:cubicBezTo>
                    <a:cubicBezTo>
                      <a:pt x="11219" y="35085"/>
                      <a:pt x="5023" y="30660"/>
                      <a:pt x="2489" y="24104"/>
                    </a:cubicBezTo>
                    <a:cubicBezTo>
                      <a:pt x="120" y="17948"/>
                      <a:pt x="1691" y="10757"/>
                      <a:pt x="6085" y="5911"/>
                    </a:cubicBezTo>
                    <a:cubicBezTo>
                      <a:pt x="9370" y="2296"/>
                      <a:pt x="14121" y="447"/>
                      <a:pt x="18898" y="447"/>
                    </a:cubicBezTo>
                    <a:close/>
                    <a:moveTo>
                      <a:pt x="18788" y="1"/>
                    </a:moveTo>
                    <a:cubicBezTo>
                      <a:pt x="14983" y="1"/>
                      <a:pt x="11189" y="1155"/>
                      <a:pt x="8109" y="3518"/>
                    </a:cubicBezTo>
                    <a:cubicBezTo>
                      <a:pt x="2691" y="7662"/>
                      <a:pt x="1" y="14936"/>
                      <a:pt x="1406" y="21616"/>
                    </a:cubicBezTo>
                    <a:cubicBezTo>
                      <a:pt x="2168" y="25247"/>
                      <a:pt x="4049" y="28462"/>
                      <a:pt x="6621" y="30867"/>
                    </a:cubicBezTo>
                    <a:cubicBezTo>
                      <a:pt x="6621" y="30879"/>
                      <a:pt x="6632" y="30891"/>
                      <a:pt x="6644" y="30891"/>
                    </a:cubicBezTo>
                    <a:cubicBezTo>
                      <a:pt x="10212" y="34234"/>
                      <a:pt x="15056" y="35999"/>
                      <a:pt x="19882" y="35999"/>
                    </a:cubicBezTo>
                    <a:cubicBezTo>
                      <a:pt x="23510" y="35999"/>
                      <a:pt x="27127" y="35001"/>
                      <a:pt x="30183" y="32927"/>
                    </a:cubicBezTo>
                    <a:cubicBezTo>
                      <a:pt x="37470" y="27962"/>
                      <a:pt x="40446" y="16960"/>
                      <a:pt x="36124" y="9150"/>
                    </a:cubicBezTo>
                    <a:cubicBezTo>
                      <a:pt x="33850" y="5006"/>
                      <a:pt x="29885" y="2125"/>
                      <a:pt x="25290" y="1161"/>
                    </a:cubicBezTo>
                    <a:cubicBezTo>
                      <a:pt x="25051" y="1065"/>
                      <a:pt x="24801" y="982"/>
                      <a:pt x="24539" y="899"/>
                    </a:cubicBezTo>
                    <a:cubicBezTo>
                      <a:pt x="22682" y="303"/>
                      <a:pt x="20734" y="1"/>
                      <a:pt x="18788" y="1"/>
                    </a:cubicBezTo>
                    <a:close/>
                  </a:path>
                </a:pathLst>
              </a:custGeom>
              <a:solidFill>
                <a:srgbClr val="1C1C1B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062" name="Google Shape;459;p22">
              <a:extLst>
                <a:ext uri="{FF2B5EF4-FFF2-40B4-BE49-F238E27FC236}">
                  <a16:creationId xmlns:a16="http://schemas.microsoft.com/office/drawing/2014/main" id="{72067CE8-5ED4-78D0-3BDD-7127234EF65F}"/>
                </a:ext>
              </a:extLst>
            </p:cNvPr>
            <p:cNvGrpSpPr/>
            <p:nvPr/>
          </p:nvGrpSpPr>
          <p:grpSpPr>
            <a:xfrm>
              <a:off x="4892505" y="4194231"/>
              <a:ext cx="937509" cy="345296"/>
              <a:chOff x="4988644" y="1502441"/>
              <a:chExt cx="529999" cy="525859"/>
            </a:xfrm>
          </p:grpSpPr>
          <p:sp>
            <p:nvSpPr>
              <p:cNvPr id="1063" name="Google Shape;460;p22">
                <a:extLst>
                  <a:ext uri="{FF2B5EF4-FFF2-40B4-BE49-F238E27FC236}">
                    <a16:creationId xmlns:a16="http://schemas.microsoft.com/office/drawing/2014/main" id="{A1E24A27-D1C9-0CCA-7FBC-F9CA40FB1A9C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64" name="Google Shape;461;p22">
                <a:extLst>
                  <a:ext uri="{FF2B5EF4-FFF2-40B4-BE49-F238E27FC236}">
                    <a16:creationId xmlns:a16="http://schemas.microsoft.com/office/drawing/2014/main" id="{2D9F34F1-BED6-0FE9-7602-4FDF0F68767B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railleries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65" name="Google Shape;459;p22">
              <a:extLst>
                <a:ext uri="{FF2B5EF4-FFF2-40B4-BE49-F238E27FC236}">
                  <a16:creationId xmlns:a16="http://schemas.microsoft.com/office/drawing/2014/main" id="{45724A2B-4B89-2AC4-7F33-CAB183C6085E}"/>
                </a:ext>
              </a:extLst>
            </p:cNvPr>
            <p:cNvGrpSpPr/>
            <p:nvPr/>
          </p:nvGrpSpPr>
          <p:grpSpPr>
            <a:xfrm>
              <a:off x="4522766" y="5148505"/>
              <a:ext cx="1150870" cy="345296"/>
              <a:chOff x="4988644" y="1502441"/>
              <a:chExt cx="529999" cy="525859"/>
            </a:xfrm>
          </p:grpSpPr>
          <p:sp>
            <p:nvSpPr>
              <p:cNvPr id="1066" name="Google Shape;460;p22">
                <a:extLst>
                  <a:ext uri="{FF2B5EF4-FFF2-40B4-BE49-F238E27FC236}">
                    <a16:creationId xmlns:a16="http://schemas.microsoft.com/office/drawing/2014/main" id="{5732704E-351B-C3FA-4ED9-609E9236F97F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67" name="Google Shape;461;p22">
                <a:extLst>
                  <a:ext uri="{FF2B5EF4-FFF2-40B4-BE49-F238E27FC236}">
                    <a16:creationId xmlns:a16="http://schemas.microsoft.com/office/drawing/2014/main" id="{DAC373DA-C344-4448-DC21-4CC96A587CE1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sobriquets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68" name="Google Shape;459;p22">
              <a:extLst>
                <a:ext uri="{FF2B5EF4-FFF2-40B4-BE49-F238E27FC236}">
                  <a16:creationId xmlns:a16="http://schemas.microsoft.com/office/drawing/2014/main" id="{8E86EC9D-478C-5A42-F174-5CACEE48E618}"/>
                </a:ext>
              </a:extLst>
            </p:cNvPr>
            <p:cNvGrpSpPr/>
            <p:nvPr/>
          </p:nvGrpSpPr>
          <p:grpSpPr>
            <a:xfrm>
              <a:off x="5096954" y="4647917"/>
              <a:ext cx="1113426" cy="345296"/>
              <a:chOff x="4988644" y="1502441"/>
              <a:chExt cx="529999" cy="525859"/>
            </a:xfrm>
          </p:grpSpPr>
          <p:sp>
            <p:nvSpPr>
              <p:cNvPr id="1069" name="Google Shape;460;p22">
                <a:extLst>
                  <a:ext uri="{FF2B5EF4-FFF2-40B4-BE49-F238E27FC236}">
                    <a16:creationId xmlns:a16="http://schemas.microsoft.com/office/drawing/2014/main" id="{617CA581-1788-AC9E-EEA9-43652B5538BB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70" name="Google Shape;461;p22">
                <a:extLst>
                  <a:ext uri="{FF2B5EF4-FFF2-40B4-BE49-F238E27FC236}">
                    <a16:creationId xmlns:a16="http://schemas.microsoft.com/office/drawing/2014/main" id="{3CF0D327-E7BB-8876-9AE1-833C4D127727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taquineries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71" name="Google Shape;459;p22">
              <a:extLst>
                <a:ext uri="{FF2B5EF4-FFF2-40B4-BE49-F238E27FC236}">
                  <a16:creationId xmlns:a16="http://schemas.microsoft.com/office/drawing/2014/main" id="{32D76304-42F8-C3A0-DA31-5AB3C77D5D65}"/>
                </a:ext>
              </a:extLst>
            </p:cNvPr>
            <p:cNvGrpSpPr/>
            <p:nvPr/>
          </p:nvGrpSpPr>
          <p:grpSpPr>
            <a:xfrm>
              <a:off x="3872893" y="5702153"/>
              <a:ext cx="1541870" cy="574451"/>
              <a:chOff x="4988644" y="1502441"/>
              <a:chExt cx="522576" cy="512157"/>
            </a:xfrm>
          </p:grpSpPr>
          <p:sp>
            <p:nvSpPr>
              <p:cNvPr id="1072" name="Google Shape;460;p22">
                <a:extLst>
                  <a:ext uri="{FF2B5EF4-FFF2-40B4-BE49-F238E27FC236}">
                    <a16:creationId xmlns:a16="http://schemas.microsoft.com/office/drawing/2014/main" id="{E394201E-90CE-ED80-7279-3822C017B6BC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2576" cy="512157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73" name="Google Shape;461;p22">
                <a:extLst>
                  <a:ext uri="{FF2B5EF4-FFF2-40B4-BE49-F238E27FC236}">
                    <a16:creationId xmlns:a16="http://schemas.microsoft.com/office/drawing/2014/main" id="{DC21CE4A-7E1F-A4E3-D772-07EA7CCC2F45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rgbClr val="0DB09D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fr-FR" sz="1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r</a:t>
                </a:r>
                <a:r>
                  <a:rPr lang="en" sz="1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efus d’accéder aux souhaits d’autrui</a:t>
                </a:r>
                <a:endParaRPr sz="1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74" name="Google Shape;459;p22">
              <a:extLst>
                <a:ext uri="{FF2B5EF4-FFF2-40B4-BE49-F238E27FC236}">
                  <a16:creationId xmlns:a16="http://schemas.microsoft.com/office/drawing/2014/main" id="{2760400A-A835-CEA2-BC4C-B2A2AFC1BA81}"/>
                </a:ext>
              </a:extLst>
            </p:cNvPr>
            <p:cNvGrpSpPr/>
            <p:nvPr/>
          </p:nvGrpSpPr>
          <p:grpSpPr>
            <a:xfrm>
              <a:off x="1922963" y="4123323"/>
              <a:ext cx="937509" cy="345296"/>
              <a:chOff x="4988644" y="1502441"/>
              <a:chExt cx="529999" cy="525859"/>
            </a:xfrm>
          </p:grpSpPr>
          <p:sp>
            <p:nvSpPr>
              <p:cNvPr id="1075" name="Google Shape;460;p22">
                <a:extLst>
                  <a:ext uri="{FF2B5EF4-FFF2-40B4-BE49-F238E27FC236}">
                    <a16:creationId xmlns:a16="http://schemas.microsoft.com/office/drawing/2014/main" id="{EE1065AE-5FD7-CF3A-AE96-871447E63948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76" name="Google Shape;461;p22">
                <a:extLst>
                  <a:ext uri="{FF2B5EF4-FFF2-40B4-BE49-F238E27FC236}">
                    <a16:creationId xmlns:a16="http://schemas.microsoft.com/office/drawing/2014/main" id="{43C33AB7-C90C-0AA9-F2E2-A6012900C8B8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frapper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77" name="Google Shape;459;p22">
              <a:extLst>
                <a:ext uri="{FF2B5EF4-FFF2-40B4-BE49-F238E27FC236}">
                  <a16:creationId xmlns:a16="http://schemas.microsoft.com/office/drawing/2014/main" id="{679CE373-BD5C-1162-8AB6-A0697AC08B48}"/>
                </a:ext>
              </a:extLst>
            </p:cNvPr>
            <p:cNvGrpSpPr/>
            <p:nvPr/>
          </p:nvGrpSpPr>
          <p:grpSpPr>
            <a:xfrm>
              <a:off x="1451034" y="5825151"/>
              <a:ext cx="937509" cy="345296"/>
              <a:chOff x="4988644" y="1502441"/>
              <a:chExt cx="529999" cy="525859"/>
            </a:xfrm>
          </p:grpSpPr>
          <p:sp>
            <p:nvSpPr>
              <p:cNvPr id="1078" name="Google Shape;460;p22">
                <a:extLst>
                  <a:ext uri="{FF2B5EF4-FFF2-40B4-BE49-F238E27FC236}">
                    <a16:creationId xmlns:a16="http://schemas.microsoft.com/office/drawing/2014/main" id="{7E976E11-4CFE-C89E-72A4-5D0C5B154863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79" name="Google Shape;461;p22">
                <a:extLst>
                  <a:ext uri="{FF2B5EF4-FFF2-40B4-BE49-F238E27FC236}">
                    <a16:creationId xmlns:a16="http://schemas.microsoft.com/office/drawing/2014/main" id="{473A8C1D-8654-89E4-7BED-8CF23167C244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rgbClr val="0DB09D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grimaces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80" name="Google Shape;459;p22">
              <a:extLst>
                <a:ext uri="{FF2B5EF4-FFF2-40B4-BE49-F238E27FC236}">
                  <a16:creationId xmlns:a16="http://schemas.microsoft.com/office/drawing/2014/main" id="{316AFA1A-C115-93E5-FC5A-7DB63905CD78}"/>
                </a:ext>
              </a:extLst>
            </p:cNvPr>
            <p:cNvGrpSpPr/>
            <p:nvPr/>
          </p:nvGrpSpPr>
          <p:grpSpPr>
            <a:xfrm>
              <a:off x="3747179" y="6441172"/>
              <a:ext cx="937509" cy="345296"/>
              <a:chOff x="4988644" y="1502441"/>
              <a:chExt cx="529999" cy="525859"/>
            </a:xfrm>
          </p:grpSpPr>
          <p:sp>
            <p:nvSpPr>
              <p:cNvPr id="1081" name="Google Shape;460;p22">
                <a:extLst>
                  <a:ext uri="{FF2B5EF4-FFF2-40B4-BE49-F238E27FC236}">
                    <a16:creationId xmlns:a16="http://schemas.microsoft.com/office/drawing/2014/main" id="{8DC3F6DC-321B-9B8B-6439-D95E253753CA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82" name="Google Shape;461;p22">
                <a:extLst>
                  <a:ext uri="{FF2B5EF4-FFF2-40B4-BE49-F238E27FC236}">
                    <a16:creationId xmlns:a16="http://schemas.microsoft.com/office/drawing/2014/main" id="{A8030BF8-10B9-1DF6-AC4E-155803AE4581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rgbClr val="0DB09D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otarcisme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83" name="Google Shape;459;p22">
              <a:extLst>
                <a:ext uri="{FF2B5EF4-FFF2-40B4-BE49-F238E27FC236}">
                  <a16:creationId xmlns:a16="http://schemas.microsoft.com/office/drawing/2014/main" id="{290E8A9A-20A1-F039-654C-F23EA0418E7E}"/>
                </a:ext>
              </a:extLst>
            </p:cNvPr>
            <p:cNvGrpSpPr/>
            <p:nvPr/>
          </p:nvGrpSpPr>
          <p:grpSpPr>
            <a:xfrm>
              <a:off x="1582200" y="6388847"/>
              <a:ext cx="1005235" cy="530800"/>
              <a:chOff x="4988644" y="1502441"/>
              <a:chExt cx="529999" cy="525859"/>
            </a:xfrm>
          </p:grpSpPr>
          <p:sp>
            <p:nvSpPr>
              <p:cNvPr id="1084" name="Google Shape;460;p22">
                <a:extLst>
                  <a:ext uri="{FF2B5EF4-FFF2-40B4-BE49-F238E27FC236}">
                    <a16:creationId xmlns:a16="http://schemas.microsoft.com/office/drawing/2014/main" id="{806CB21B-8CC0-0466-161B-6F92610804F1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85" name="Google Shape;461;p22">
                <a:extLst>
                  <a:ext uri="{FF2B5EF4-FFF2-40B4-BE49-F238E27FC236}">
                    <a16:creationId xmlns:a16="http://schemas.microsoft.com/office/drawing/2014/main" id="{7A52C375-9F1F-590D-D903-BA4ED40E5F49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9838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rgbClr val="0DB09D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fr-FR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gestes</a:t>
                </a: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 obsènes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86" name="Google Shape;459;p22">
              <a:extLst>
                <a:ext uri="{FF2B5EF4-FFF2-40B4-BE49-F238E27FC236}">
                  <a16:creationId xmlns:a16="http://schemas.microsoft.com/office/drawing/2014/main" id="{A7B964CD-1E4D-B8E3-3F2B-649DA6209ACE}"/>
                </a:ext>
              </a:extLst>
            </p:cNvPr>
            <p:cNvGrpSpPr/>
            <p:nvPr/>
          </p:nvGrpSpPr>
          <p:grpSpPr>
            <a:xfrm>
              <a:off x="738884" y="4210436"/>
              <a:ext cx="937509" cy="345296"/>
              <a:chOff x="4988644" y="1502441"/>
              <a:chExt cx="529999" cy="525859"/>
            </a:xfrm>
          </p:grpSpPr>
          <p:sp>
            <p:nvSpPr>
              <p:cNvPr id="1087" name="Google Shape;460;p22">
                <a:extLst>
                  <a:ext uri="{FF2B5EF4-FFF2-40B4-BE49-F238E27FC236}">
                    <a16:creationId xmlns:a16="http://schemas.microsoft.com/office/drawing/2014/main" id="{F6DF6D55-3B4B-F990-6EED-D2301A23CA45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88" name="Google Shape;461;p22">
                <a:extLst>
                  <a:ext uri="{FF2B5EF4-FFF2-40B4-BE49-F238E27FC236}">
                    <a16:creationId xmlns:a16="http://schemas.microsoft.com/office/drawing/2014/main" id="{8672BA4A-7808-6DD9-3B5B-C6D7C68271F7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pousser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89" name="Google Shape;459;p22">
              <a:extLst>
                <a:ext uri="{FF2B5EF4-FFF2-40B4-BE49-F238E27FC236}">
                  <a16:creationId xmlns:a16="http://schemas.microsoft.com/office/drawing/2014/main" id="{B95FE3D1-1D43-92E5-E35A-10BA4B830E5A}"/>
                </a:ext>
              </a:extLst>
            </p:cNvPr>
            <p:cNvGrpSpPr/>
            <p:nvPr/>
          </p:nvGrpSpPr>
          <p:grpSpPr>
            <a:xfrm>
              <a:off x="401578" y="4766514"/>
              <a:ext cx="937509" cy="345296"/>
              <a:chOff x="4988644" y="1502441"/>
              <a:chExt cx="529999" cy="525859"/>
            </a:xfrm>
          </p:grpSpPr>
          <p:sp>
            <p:nvSpPr>
              <p:cNvPr id="1090" name="Google Shape;460;p22">
                <a:extLst>
                  <a:ext uri="{FF2B5EF4-FFF2-40B4-BE49-F238E27FC236}">
                    <a16:creationId xmlns:a16="http://schemas.microsoft.com/office/drawing/2014/main" id="{026727FC-8A10-C759-D451-339D23807233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91" name="Google Shape;461;p22">
                <a:extLst>
                  <a:ext uri="{FF2B5EF4-FFF2-40B4-BE49-F238E27FC236}">
                    <a16:creationId xmlns:a16="http://schemas.microsoft.com/office/drawing/2014/main" id="{9A7FB16D-B616-DFD3-6432-5220BD09CE50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pincer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1092" name="Google Shape;459;p22">
              <a:extLst>
                <a:ext uri="{FF2B5EF4-FFF2-40B4-BE49-F238E27FC236}">
                  <a16:creationId xmlns:a16="http://schemas.microsoft.com/office/drawing/2014/main" id="{A1F9E363-A9AD-4624-FC75-C36D99F9C7D4}"/>
                </a:ext>
              </a:extLst>
            </p:cNvPr>
            <p:cNvGrpSpPr/>
            <p:nvPr/>
          </p:nvGrpSpPr>
          <p:grpSpPr>
            <a:xfrm>
              <a:off x="1365204" y="5221777"/>
              <a:ext cx="937509" cy="345296"/>
              <a:chOff x="4988644" y="1502441"/>
              <a:chExt cx="529999" cy="525859"/>
            </a:xfrm>
          </p:grpSpPr>
          <p:sp>
            <p:nvSpPr>
              <p:cNvPr id="1093" name="Google Shape;460;p22">
                <a:extLst>
                  <a:ext uri="{FF2B5EF4-FFF2-40B4-BE49-F238E27FC236}">
                    <a16:creationId xmlns:a16="http://schemas.microsoft.com/office/drawing/2014/main" id="{C4831462-E377-17C5-A296-6064C824FCF5}"/>
                  </a:ext>
                </a:extLst>
              </p:cNvPr>
              <p:cNvSpPr/>
              <p:nvPr/>
            </p:nvSpPr>
            <p:spPr>
              <a:xfrm>
                <a:off x="4988644" y="1502441"/>
                <a:ext cx="529999" cy="525859"/>
              </a:xfrm>
              <a:custGeom>
                <a:avLst/>
                <a:gdLst/>
                <a:ahLst/>
                <a:cxnLst/>
                <a:rect l="l" t="t" r="r" b="b"/>
                <a:pathLst>
                  <a:path w="17729" h="16387" extrusionOk="0">
                    <a:moveTo>
                      <a:pt x="8903" y="469"/>
                    </a:moveTo>
                    <a:cubicBezTo>
                      <a:pt x="11479" y="469"/>
                      <a:pt x="13528" y="1947"/>
                      <a:pt x="14692" y="4018"/>
                    </a:cubicBezTo>
                    <a:cubicBezTo>
                      <a:pt x="14823" y="4411"/>
                      <a:pt x="15038" y="4851"/>
                      <a:pt x="15252" y="5244"/>
                    </a:cubicBezTo>
                    <a:cubicBezTo>
                      <a:pt x="15585" y="6173"/>
                      <a:pt x="15752" y="7161"/>
                      <a:pt x="15740" y="8173"/>
                    </a:cubicBezTo>
                    <a:cubicBezTo>
                      <a:pt x="15705" y="12150"/>
                      <a:pt x="12335" y="15126"/>
                      <a:pt x="8549" y="15555"/>
                    </a:cubicBezTo>
                    <a:cubicBezTo>
                      <a:pt x="8537" y="15555"/>
                      <a:pt x="8537" y="15567"/>
                      <a:pt x="8525" y="15567"/>
                    </a:cubicBezTo>
                    <a:cubicBezTo>
                      <a:pt x="8501" y="15567"/>
                      <a:pt x="8478" y="15567"/>
                      <a:pt x="8454" y="15567"/>
                    </a:cubicBezTo>
                    <a:cubicBezTo>
                      <a:pt x="4284" y="15567"/>
                      <a:pt x="904" y="12447"/>
                      <a:pt x="786" y="8185"/>
                    </a:cubicBezTo>
                    <a:cubicBezTo>
                      <a:pt x="726" y="6149"/>
                      <a:pt x="1393" y="4006"/>
                      <a:pt x="2822" y="2518"/>
                    </a:cubicBezTo>
                    <a:cubicBezTo>
                      <a:pt x="4405" y="874"/>
                      <a:pt x="6620" y="505"/>
                      <a:pt x="8811" y="470"/>
                    </a:cubicBezTo>
                    <a:cubicBezTo>
                      <a:pt x="8842" y="469"/>
                      <a:pt x="8872" y="469"/>
                      <a:pt x="8903" y="469"/>
                    </a:cubicBezTo>
                    <a:close/>
                    <a:moveTo>
                      <a:pt x="8536" y="0"/>
                    </a:moveTo>
                    <a:cubicBezTo>
                      <a:pt x="7093" y="0"/>
                      <a:pt x="5638" y="343"/>
                      <a:pt x="4370" y="982"/>
                    </a:cubicBezTo>
                    <a:cubicBezTo>
                      <a:pt x="1369" y="2494"/>
                      <a:pt x="0" y="6185"/>
                      <a:pt x="536" y="9376"/>
                    </a:cubicBezTo>
                    <a:cubicBezTo>
                      <a:pt x="929" y="11650"/>
                      <a:pt x="2322" y="13626"/>
                      <a:pt x="4215" y="14769"/>
                    </a:cubicBezTo>
                    <a:cubicBezTo>
                      <a:pt x="5756" y="15829"/>
                      <a:pt x="7532" y="16387"/>
                      <a:pt x="9283" y="16387"/>
                    </a:cubicBezTo>
                    <a:cubicBezTo>
                      <a:pt x="11819" y="16387"/>
                      <a:pt x="14301" y="15217"/>
                      <a:pt x="15943" y="12709"/>
                    </a:cubicBezTo>
                    <a:cubicBezTo>
                      <a:pt x="16002" y="12614"/>
                      <a:pt x="16062" y="12507"/>
                      <a:pt x="16121" y="12400"/>
                    </a:cubicBezTo>
                    <a:cubicBezTo>
                      <a:pt x="16609" y="11769"/>
                      <a:pt x="16931" y="10935"/>
                      <a:pt x="17133" y="10066"/>
                    </a:cubicBezTo>
                    <a:cubicBezTo>
                      <a:pt x="17669" y="8244"/>
                      <a:pt x="17729" y="6232"/>
                      <a:pt x="17026" y="4577"/>
                    </a:cubicBezTo>
                    <a:cubicBezTo>
                      <a:pt x="15871" y="1863"/>
                      <a:pt x="12990" y="613"/>
                      <a:pt x="10299" y="29"/>
                    </a:cubicBezTo>
                    <a:cubicBezTo>
                      <a:pt x="10283" y="25"/>
                      <a:pt x="10267" y="24"/>
                      <a:pt x="10252" y="24"/>
                    </a:cubicBezTo>
                    <a:cubicBezTo>
                      <a:pt x="10171" y="24"/>
                      <a:pt x="10115" y="76"/>
                      <a:pt x="10085" y="136"/>
                    </a:cubicBezTo>
                    <a:cubicBezTo>
                      <a:pt x="9576" y="45"/>
                      <a:pt x="9057" y="0"/>
                      <a:pt x="8536" y="0"/>
                    </a:cubicBezTo>
                    <a:close/>
                  </a:path>
                </a:pathLst>
              </a:custGeom>
              <a:solidFill>
                <a:srgbClr val="1C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dirty="0"/>
              </a:p>
            </p:txBody>
          </p:sp>
          <p:sp>
            <p:nvSpPr>
              <p:cNvPr id="1094" name="Google Shape;461;p22">
                <a:extLst>
                  <a:ext uri="{FF2B5EF4-FFF2-40B4-BE49-F238E27FC236}">
                    <a16:creationId xmlns:a16="http://schemas.microsoft.com/office/drawing/2014/main" id="{E85C724F-6219-D4A7-F6F7-DEEFBDD696AC}"/>
                  </a:ext>
                </a:extLst>
              </p:cNvPr>
              <p:cNvSpPr/>
              <p:nvPr/>
            </p:nvSpPr>
            <p:spPr>
              <a:xfrm>
                <a:off x="5011942" y="1517491"/>
                <a:ext cx="482254" cy="484527"/>
              </a:xfrm>
              <a:custGeom>
                <a:avLst/>
                <a:gdLst/>
                <a:ahLst/>
                <a:cxnLst/>
                <a:rect l="l" t="t" r="r" b="b"/>
                <a:pathLst>
                  <a:path w="15027" h="15099" extrusionOk="0">
                    <a:moveTo>
                      <a:pt x="8177" y="0"/>
                    </a:moveTo>
                    <a:cubicBezTo>
                      <a:pt x="8146" y="0"/>
                      <a:pt x="8116" y="0"/>
                      <a:pt x="8085" y="1"/>
                    </a:cubicBezTo>
                    <a:cubicBezTo>
                      <a:pt x="5894" y="36"/>
                      <a:pt x="3679" y="405"/>
                      <a:pt x="2096" y="2049"/>
                    </a:cubicBezTo>
                    <a:cubicBezTo>
                      <a:pt x="667" y="3537"/>
                      <a:pt x="0" y="5680"/>
                      <a:pt x="60" y="7716"/>
                    </a:cubicBezTo>
                    <a:cubicBezTo>
                      <a:pt x="178" y="11978"/>
                      <a:pt x="3558" y="15098"/>
                      <a:pt x="7728" y="15098"/>
                    </a:cubicBezTo>
                    <a:cubicBezTo>
                      <a:pt x="7752" y="15098"/>
                      <a:pt x="7775" y="15098"/>
                      <a:pt x="7799" y="15098"/>
                    </a:cubicBezTo>
                    <a:cubicBezTo>
                      <a:pt x="7811" y="15098"/>
                      <a:pt x="7811" y="15086"/>
                      <a:pt x="7823" y="15086"/>
                    </a:cubicBezTo>
                    <a:cubicBezTo>
                      <a:pt x="11609" y="14657"/>
                      <a:pt x="14979" y="11681"/>
                      <a:pt x="15014" y="7704"/>
                    </a:cubicBezTo>
                    <a:cubicBezTo>
                      <a:pt x="15026" y="6692"/>
                      <a:pt x="14859" y="5704"/>
                      <a:pt x="14526" y="4775"/>
                    </a:cubicBezTo>
                    <a:cubicBezTo>
                      <a:pt x="14312" y="4382"/>
                      <a:pt x="14097" y="3942"/>
                      <a:pt x="13966" y="3549"/>
                    </a:cubicBezTo>
                    <a:cubicBezTo>
                      <a:pt x="12802" y="1478"/>
                      <a:pt x="10753" y="0"/>
                      <a:pt x="81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4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retenir</a:t>
                </a:r>
                <a:endParaRPr sz="14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</p:grpSp>
      <p:sp>
        <p:nvSpPr>
          <p:cNvPr id="3" name="Google Shape;460;p22">
            <a:extLst>
              <a:ext uri="{FF2B5EF4-FFF2-40B4-BE49-F238E27FC236}">
                <a16:creationId xmlns:a16="http://schemas.microsoft.com/office/drawing/2014/main" id="{277C25E4-CA54-27EF-430F-1748F9EEE105}"/>
              </a:ext>
            </a:extLst>
          </p:cNvPr>
          <p:cNvSpPr/>
          <p:nvPr/>
        </p:nvSpPr>
        <p:spPr>
          <a:xfrm>
            <a:off x="2861492" y="6428013"/>
            <a:ext cx="937509" cy="345296"/>
          </a:xfrm>
          <a:custGeom>
            <a:avLst/>
            <a:gdLst/>
            <a:ahLst/>
            <a:cxnLst/>
            <a:rect l="l" t="t" r="r" b="b"/>
            <a:pathLst>
              <a:path w="17729" h="16387" extrusionOk="0">
                <a:moveTo>
                  <a:pt x="8903" y="469"/>
                </a:moveTo>
                <a:cubicBezTo>
                  <a:pt x="11479" y="469"/>
                  <a:pt x="13528" y="1947"/>
                  <a:pt x="14692" y="4018"/>
                </a:cubicBezTo>
                <a:cubicBezTo>
                  <a:pt x="14823" y="4411"/>
                  <a:pt x="15038" y="4851"/>
                  <a:pt x="15252" y="5244"/>
                </a:cubicBezTo>
                <a:cubicBezTo>
                  <a:pt x="15585" y="6173"/>
                  <a:pt x="15752" y="7161"/>
                  <a:pt x="15740" y="8173"/>
                </a:cubicBezTo>
                <a:cubicBezTo>
                  <a:pt x="15705" y="12150"/>
                  <a:pt x="12335" y="15126"/>
                  <a:pt x="8549" y="15555"/>
                </a:cubicBezTo>
                <a:cubicBezTo>
                  <a:pt x="8537" y="15555"/>
                  <a:pt x="8537" y="15567"/>
                  <a:pt x="8525" y="15567"/>
                </a:cubicBezTo>
                <a:cubicBezTo>
                  <a:pt x="8501" y="15567"/>
                  <a:pt x="8478" y="15567"/>
                  <a:pt x="8454" y="15567"/>
                </a:cubicBezTo>
                <a:cubicBezTo>
                  <a:pt x="4284" y="15567"/>
                  <a:pt x="904" y="12447"/>
                  <a:pt x="786" y="8185"/>
                </a:cubicBezTo>
                <a:cubicBezTo>
                  <a:pt x="726" y="6149"/>
                  <a:pt x="1393" y="4006"/>
                  <a:pt x="2822" y="2518"/>
                </a:cubicBezTo>
                <a:cubicBezTo>
                  <a:pt x="4405" y="874"/>
                  <a:pt x="6620" y="505"/>
                  <a:pt x="8811" y="470"/>
                </a:cubicBezTo>
                <a:cubicBezTo>
                  <a:pt x="8842" y="469"/>
                  <a:pt x="8872" y="469"/>
                  <a:pt x="8903" y="469"/>
                </a:cubicBezTo>
                <a:close/>
                <a:moveTo>
                  <a:pt x="8536" y="0"/>
                </a:moveTo>
                <a:cubicBezTo>
                  <a:pt x="7093" y="0"/>
                  <a:pt x="5638" y="343"/>
                  <a:pt x="4370" y="982"/>
                </a:cubicBezTo>
                <a:cubicBezTo>
                  <a:pt x="1369" y="2494"/>
                  <a:pt x="0" y="6185"/>
                  <a:pt x="536" y="9376"/>
                </a:cubicBezTo>
                <a:cubicBezTo>
                  <a:pt x="929" y="11650"/>
                  <a:pt x="2322" y="13626"/>
                  <a:pt x="4215" y="14769"/>
                </a:cubicBezTo>
                <a:cubicBezTo>
                  <a:pt x="5756" y="15829"/>
                  <a:pt x="7532" y="16387"/>
                  <a:pt x="9283" y="16387"/>
                </a:cubicBezTo>
                <a:cubicBezTo>
                  <a:pt x="11819" y="16387"/>
                  <a:pt x="14301" y="15217"/>
                  <a:pt x="15943" y="12709"/>
                </a:cubicBezTo>
                <a:cubicBezTo>
                  <a:pt x="16002" y="12614"/>
                  <a:pt x="16062" y="12507"/>
                  <a:pt x="16121" y="12400"/>
                </a:cubicBezTo>
                <a:cubicBezTo>
                  <a:pt x="16609" y="11769"/>
                  <a:pt x="16931" y="10935"/>
                  <a:pt x="17133" y="10066"/>
                </a:cubicBezTo>
                <a:cubicBezTo>
                  <a:pt x="17669" y="8244"/>
                  <a:pt x="17729" y="6232"/>
                  <a:pt x="17026" y="4577"/>
                </a:cubicBezTo>
                <a:cubicBezTo>
                  <a:pt x="15871" y="1863"/>
                  <a:pt x="12990" y="613"/>
                  <a:pt x="10299" y="29"/>
                </a:cubicBezTo>
                <a:cubicBezTo>
                  <a:pt x="10283" y="25"/>
                  <a:pt x="10267" y="24"/>
                  <a:pt x="10252" y="24"/>
                </a:cubicBezTo>
                <a:cubicBezTo>
                  <a:pt x="10171" y="24"/>
                  <a:pt x="10115" y="76"/>
                  <a:pt x="10085" y="136"/>
                </a:cubicBezTo>
                <a:cubicBezTo>
                  <a:pt x="9576" y="45"/>
                  <a:pt x="9057" y="0"/>
                  <a:pt x="8536" y="0"/>
                </a:cubicBezTo>
                <a:close/>
              </a:path>
            </a:pathLst>
          </a:custGeom>
          <a:solidFill>
            <a:srgbClr val="1C1C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4" name="Google Shape;461;p22">
            <a:extLst>
              <a:ext uri="{FF2B5EF4-FFF2-40B4-BE49-F238E27FC236}">
                <a16:creationId xmlns:a16="http://schemas.microsoft.com/office/drawing/2014/main" id="{778A651F-2770-B04F-E060-9B475A21A31D}"/>
              </a:ext>
            </a:extLst>
          </p:cNvPr>
          <p:cNvSpPr/>
          <p:nvPr/>
        </p:nvSpPr>
        <p:spPr>
          <a:xfrm>
            <a:off x="2902704" y="6437895"/>
            <a:ext cx="853053" cy="318156"/>
          </a:xfrm>
          <a:custGeom>
            <a:avLst/>
            <a:gdLst/>
            <a:ahLst/>
            <a:cxnLst/>
            <a:rect l="l" t="t" r="r" b="b"/>
            <a:pathLst>
              <a:path w="15027" h="15099" extrusionOk="0">
                <a:moveTo>
                  <a:pt x="8177" y="0"/>
                </a:moveTo>
                <a:cubicBezTo>
                  <a:pt x="8146" y="0"/>
                  <a:pt x="8116" y="0"/>
                  <a:pt x="8085" y="1"/>
                </a:cubicBezTo>
                <a:cubicBezTo>
                  <a:pt x="5894" y="36"/>
                  <a:pt x="3679" y="405"/>
                  <a:pt x="2096" y="2049"/>
                </a:cubicBezTo>
                <a:cubicBezTo>
                  <a:pt x="667" y="3537"/>
                  <a:pt x="0" y="5680"/>
                  <a:pt x="60" y="7716"/>
                </a:cubicBezTo>
                <a:cubicBezTo>
                  <a:pt x="178" y="11978"/>
                  <a:pt x="3558" y="15098"/>
                  <a:pt x="7728" y="15098"/>
                </a:cubicBezTo>
                <a:cubicBezTo>
                  <a:pt x="7752" y="15098"/>
                  <a:pt x="7775" y="15098"/>
                  <a:pt x="7799" y="15098"/>
                </a:cubicBezTo>
                <a:cubicBezTo>
                  <a:pt x="7811" y="15098"/>
                  <a:pt x="7811" y="15086"/>
                  <a:pt x="7823" y="15086"/>
                </a:cubicBezTo>
                <a:cubicBezTo>
                  <a:pt x="11609" y="14657"/>
                  <a:pt x="14979" y="11681"/>
                  <a:pt x="15014" y="7704"/>
                </a:cubicBezTo>
                <a:cubicBezTo>
                  <a:pt x="15026" y="6692"/>
                  <a:pt x="14859" y="5704"/>
                  <a:pt x="14526" y="4775"/>
                </a:cubicBezTo>
                <a:cubicBezTo>
                  <a:pt x="14312" y="4382"/>
                  <a:pt x="14097" y="3942"/>
                  <a:pt x="13966" y="3549"/>
                </a:cubicBezTo>
                <a:cubicBezTo>
                  <a:pt x="12802" y="1478"/>
                  <a:pt x="10753" y="0"/>
                  <a:pt x="8177" y="0"/>
                </a:cubicBezTo>
                <a:close/>
              </a:path>
            </a:pathLst>
          </a:custGeom>
          <a:solidFill>
            <a:srgbClr val="0DB09D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regards</a:t>
            </a:r>
            <a:endParaRPr sz="1400" dirty="0">
              <a:solidFill>
                <a:srgbClr val="FFFFF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98A5590F-FB43-10E7-BD6D-3C5E4FB831DE}"/>
                  </a:ext>
                </a:extLst>
              </p14:cNvPr>
              <p14:cNvContentPartPr/>
              <p14:nvPr/>
            </p14:nvContentPartPr>
            <p14:xfrm>
              <a:off x="4098762" y="4537272"/>
              <a:ext cx="69120" cy="6624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98A5590F-FB43-10E7-BD6D-3C5E4FB831D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3122" y="4501632"/>
                <a:ext cx="140760" cy="13788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C76A7C0D-A54A-821C-EA8F-5EFE903EBF15}"/>
              </a:ext>
            </a:extLst>
          </p:cNvPr>
          <p:cNvSpPr txBox="1"/>
          <p:nvPr/>
        </p:nvSpPr>
        <p:spPr>
          <a:xfrm>
            <a:off x="172930" y="6978290"/>
            <a:ext cx="647938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Très souvent le harcèlement se fait sur 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L’apparence physique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(poids, taille, couleur ou type de cheveux)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Le sexe, l’identité de genre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(garçon jugé trop efféminé, fille jugée trop masculine, sexisme), orientation sexuelle ou supposée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Un handicap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(physique, psychique ou mental)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Un trouble de la communication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qui affecte la parole (bégaiement/bredouillement)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L’appartenance à un groupe social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ou culturel particulier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sz="1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Des centres d’intérêts</a:t>
            </a:r>
            <a:r>
              <a:rPr lang="fr-FR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Fira Sans Extra Condensed Medium"/>
              </a:rPr>
              <a:t> différents</a:t>
            </a:r>
          </a:p>
        </p:txBody>
      </p:sp>
    </p:spTree>
    <p:extLst>
      <p:ext uri="{BB962C8B-B14F-4D97-AF65-F5344CB8AC3E}">
        <p14:creationId xmlns:p14="http://schemas.microsoft.com/office/powerpoint/2010/main" val="1644447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33F71C24-9D02-8B9C-1CBC-D8869CB2B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" y="70174"/>
            <a:ext cx="2095515" cy="43339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EF46D2-EF18-BE0D-5B60-026DFE2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15" y="551465"/>
            <a:ext cx="1490673" cy="45720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DD79620-CC11-4CAA-826A-B9C487C80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358" y="284459"/>
            <a:ext cx="1686160" cy="4382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4B42DA0-418B-28B4-5884-3248B9E40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2560" y="179669"/>
            <a:ext cx="994251" cy="4333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D9D4437-698D-A2ED-85B4-51156FD0FA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8116" y="799882"/>
            <a:ext cx="994251" cy="49067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4B7389F-152B-64DB-0EF9-509055296921}"/>
              </a:ext>
            </a:extLst>
          </p:cNvPr>
          <p:cNvSpPr txBox="1"/>
          <p:nvPr/>
        </p:nvSpPr>
        <p:spPr>
          <a:xfrm>
            <a:off x="28007" y="1426805"/>
            <a:ext cx="680198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i="1" dirty="0">
                <a:latin typeface="Fira Sans Extra Condensed Medium"/>
              </a:rPr>
              <a:t>Parler du harcèlement c’est agir pour faire cesser cette violence et qu’elle ne touche pas, une autre fois, d’autres enfants ou peut-être le vôtre. </a:t>
            </a:r>
          </a:p>
        </p:txBody>
      </p:sp>
      <p:sp>
        <p:nvSpPr>
          <p:cNvPr id="14" name="Trapèze 13">
            <a:extLst>
              <a:ext uri="{FF2B5EF4-FFF2-40B4-BE49-F238E27FC236}">
                <a16:creationId xmlns:a16="http://schemas.microsoft.com/office/drawing/2014/main" id="{D0E58A0B-361D-7192-B182-7B9EDEA8D1BC}"/>
              </a:ext>
            </a:extLst>
          </p:cNvPr>
          <p:cNvSpPr/>
          <p:nvPr/>
        </p:nvSpPr>
        <p:spPr>
          <a:xfrm>
            <a:off x="675084" y="2158649"/>
            <a:ext cx="5507831" cy="130126"/>
          </a:xfrm>
          <a:prstGeom prst="trapezoid">
            <a:avLst/>
          </a:prstGeom>
          <a:solidFill>
            <a:srgbClr val="FFEA07"/>
          </a:solidFill>
          <a:ln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F2A8E12-45F1-6CF2-99B0-5BCF5D992008}"/>
              </a:ext>
            </a:extLst>
          </p:cNvPr>
          <p:cNvSpPr txBox="1"/>
          <p:nvPr/>
        </p:nvSpPr>
        <p:spPr>
          <a:xfrm>
            <a:off x="174036" y="2475597"/>
            <a:ext cx="5008331" cy="715089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solidFill>
                  <a:schemeClr val="bg1"/>
                </a:solidFill>
              </a:rPr>
              <a:t>Identifiez le plus précisément possible la nature des problèmes vécus par votre enfant.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A405207-91C9-1634-826A-10FB79625A9D}"/>
              </a:ext>
            </a:extLst>
          </p:cNvPr>
          <p:cNvSpPr txBox="1"/>
          <p:nvPr/>
        </p:nvSpPr>
        <p:spPr>
          <a:xfrm>
            <a:off x="1290483" y="3439531"/>
            <a:ext cx="5008331" cy="715089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Fira Sans Extra Condensed Medium"/>
              </a:rPr>
              <a:t>Dialoguez ouvertement pour connaître : faits et éventuels auteurs et témoins.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394307B-8611-9CCD-66B6-C6C1C3CE9E94}"/>
              </a:ext>
            </a:extLst>
          </p:cNvPr>
          <p:cNvSpPr txBox="1"/>
          <p:nvPr/>
        </p:nvSpPr>
        <p:spPr>
          <a:xfrm>
            <a:off x="98883" y="4284638"/>
            <a:ext cx="5486371" cy="1021556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solidFill>
                  <a:schemeClr val="bg1"/>
                </a:solidFill>
                <a:latin typeface="Fira Sans Extra Condensed Medium"/>
              </a:rPr>
              <a:t>Le harcèlement est souvent constitué de petits incidents qu’il est utile de mettre par écrit afin de mieux cerner la situation.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8C4D00F-CDBA-5826-B6EF-9F5749E16FEC}"/>
              </a:ext>
            </a:extLst>
          </p:cNvPr>
          <p:cNvSpPr txBox="1"/>
          <p:nvPr/>
        </p:nvSpPr>
        <p:spPr>
          <a:xfrm>
            <a:off x="458254" y="5476457"/>
            <a:ext cx="2383814" cy="2810351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Fira Sans Extra Condensed Medium"/>
              </a:rPr>
              <a:t>Notez la date, l’heure, les personnes présentes, la description des faits, leur </a:t>
            </a:r>
            <a:r>
              <a:rPr lang="fr-FR" sz="1600" dirty="0">
                <a:latin typeface="Fira Sans Extra Condensed Medium"/>
              </a:rPr>
              <a:t>répétition</a:t>
            </a:r>
            <a:r>
              <a:rPr lang="fr-FR" sz="1800" dirty="0">
                <a:latin typeface="Fira Sans Extra Condensed Medium"/>
              </a:rPr>
              <a:t>, les réactions de votre enfant face à cette situation.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B576D80-6295-36E7-B1C2-F1B0D96126DC}"/>
              </a:ext>
            </a:extLst>
          </p:cNvPr>
          <p:cNvSpPr txBox="1"/>
          <p:nvPr/>
        </p:nvSpPr>
        <p:spPr>
          <a:xfrm>
            <a:off x="3815933" y="5463956"/>
            <a:ext cx="2582561" cy="2835354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Fira Sans Extra Condensed Medium"/>
              </a:rPr>
              <a:t>Gardez aussi les preuves éventuelles du harcèlement subi, notamment sur les médias sociaux (capture d’écran…). </a:t>
            </a:r>
          </a:p>
          <a:p>
            <a:pPr algn="just"/>
            <a:r>
              <a:rPr lang="fr-FR" sz="1800" dirty="0">
                <a:latin typeface="Fira Sans Extra Condensed Medium"/>
              </a:rPr>
              <a:t>Si besoin, faites-vous aider : établissement scolaire,  3020.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89D19FB-278F-6BC2-C323-92A24503E9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751462"/>
            <a:ext cx="6858000" cy="109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63DEE4C-F34F-3C10-D4F9-688128EEC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" y="70174"/>
            <a:ext cx="2095515" cy="43339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B2CE6EB-22E7-DFD4-BCBC-03088D7EE28D}"/>
              </a:ext>
            </a:extLst>
          </p:cNvPr>
          <p:cNvSpPr txBox="1"/>
          <p:nvPr/>
        </p:nvSpPr>
        <p:spPr>
          <a:xfrm>
            <a:off x="28007" y="1426805"/>
            <a:ext cx="680198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i="1" dirty="0">
                <a:latin typeface="Fira Sans Extra Condensed Medium"/>
              </a:rPr>
              <a:t>Parler du harcèlement c’est agir pour faire cesser cette violence et qu’elle ne touche pas, une autre fois, d’autres enfants ou peut-être le vôtre. </a:t>
            </a:r>
          </a:p>
        </p:txBody>
      </p:sp>
      <p:sp>
        <p:nvSpPr>
          <p:cNvPr id="8" name="Trapèze 7">
            <a:extLst>
              <a:ext uri="{FF2B5EF4-FFF2-40B4-BE49-F238E27FC236}">
                <a16:creationId xmlns:a16="http://schemas.microsoft.com/office/drawing/2014/main" id="{8552CBAD-93B0-D9B7-56BA-D497A0C1747F}"/>
              </a:ext>
            </a:extLst>
          </p:cNvPr>
          <p:cNvSpPr/>
          <p:nvPr/>
        </p:nvSpPr>
        <p:spPr>
          <a:xfrm>
            <a:off x="942407" y="2133578"/>
            <a:ext cx="5507831" cy="130126"/>
          </a:xfrm>
          <a:prstGeom prst="trapezoid">
            <a:avLst/>
          </a:prstGeom>
          <a:solidFill>
            <a:srgbClr val="FFEA07"/>
          </a:solidFill>
          <a:ln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BDF1BBC-8F96-8560-5A9B-0F1BA447C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15" y="551465"/>
            <a:ext cx="1490673" cy="4572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FB21D1A-A39F-5239-1366-DE6E2F9D4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5518" y="195353"/>
            <a:ext cx="3597923" cy="69959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0C85FEC-7DF0-80CC-7D6D-6B4E7EB5C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6722" y="894949"/>
            <a:ext cx="1381318" cy="44773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ADD529A-4259-02B2-0E38-8476A10DFF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1740" y="920331"/>
            <a:ext cx="1352739" cy="41915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4087764-96EA-4F59-4D72-9329B85065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8323" y="929108"/>
            <a:ext cx="1133633" cy="409632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2C89291E-A423-8A76-3C34-B9E0071C0DC8}"/>
              </a:ext>
            </a:extLst>
          </p:cNvPr>
          <p:cNvSpPr txBox="1"/>
          <p:nvPr/>
        </p:nvSpPr>
        <p:spPr>
          <a:xfrm>
            <a:off x="56014" y="7353668"/>
            <a:ext cx="6801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fr-FR" b="1" dirty="0">
              <a:solidFill>
                <a:srgbClr val="2EAE9E"/>
              </a:solidFill>
            </a:endParaRPr>
          </a:p>
          <a:p>
            <a:r>
              <a:rPr lang="fr-FR" dirty="0"/>
              <a:t> </a:t>
            </a:r>
            <a:endParaRPr lang="fr-FR" dirty="0">
              <a:latin typeface="Fira Sans Extra Condensed Medium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6D30878-27A7-1CBB-E606-376AFB0E52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062" y="8931723"/>
            <a:ext cx="6139673" cy="98444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F794EFA-6E35-1AB6-DAA4-8C501416656B}"/>
              </a:ext>
            </a:extLst>
          </p:cNvPr>
          <p:cNvSpPr txBox="1"/>
          <p:nvPr/>
        </p:nvSpPr>
        <p:spPr>
          <a:xfrm>
            <a:off x="974343" y="2484569"/>
            <a:ext cx="5486371" cy="919401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chemeClr val="bg1"/>
                </a:solidFill>
                <a:latin typeface="Fira Sans Extra Condensed Medium"/>
              </a:rPr>
              <a:t>vous apprenez 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que votre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enfant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 ou qu’un élève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subit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régulièrement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 des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moqueries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, des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brimades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, des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bousculades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 et que les autres élèves le </a:t>
            </a:r>
            <a:r>
              <a:rPr lang="fr-FR" sz="1600" b="1" dirty="0">
                <a:solidFill>
                  <a:schemeClr val="bg1"/>
                </a:solidFill>
                <a:latin typeface="Fira Sans Extra Condensed Medium"/>
              </a:rPr>
              <a:t>rejettent</a:t>
            </a:r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, </a:t>
            </a:r>
          </a:p>
        </p:txBody>
      </p:sp>
      <p:sp>
        <p:nvSpPr>
          <p:cNvPr id="4" name="Google Shape;491;p22">
            <a:extLst>
              <a:ext uri="{FF2B5EF4-FFF2-40B4-BE49-F238E27FC236}">
                <a16:creationId xmlns:a16="http://schemas.microsoft.com/office/drawing/2014/main" id="{159DCE1C-C840-4F25-34AD-38F543FB9F7E}"/>
              </a:ext>
            </a:extLst>
          </p:cNvPr>
          <p:cNvSpPr/>
          <p:nvPr/>
        </p:nvSpPr>
        <p:spPr>
          <a:xfrm>
            <a:off x="28007" y="2271998"/>
            <a:ext cx="886393" cy="754775"/>
          </a:xfrm>
          <a:custGeom>
            <a:avLst/>
            <a:gdLst/>
            <a:ahLst/>
            <a:cxnLst/>
            <a:rect l="l" t="t" r="r" b="b"/>
            <a:pathLst>
              <a:path w="37315" h="34640" extrusionOk="0">
                <a:moveTo>
                  <a:pt x="18779" y="1"/>
                </a:moveTo>
                <a:cubicBezTo>
                  <a:pt x="14002" y="1"/>
                  <a:pt x="9251" y="1850"/>
                  <a:pt x="5966" y="5465"/>
                </a:cubicBezTo>
                <a:cubicBezTo>
                  <a:pt x="1572" y="10311"/>
                  <a:pt x="1" y="17502"/>
                  <a:pt x="2370" y="23658"/>
                </a:cubicBezTo>
                <a:cubicBezTo>
                  <a:pt x="4904" y="30214"/>
                  <a:pt x="11100" y="34639"/>
                  <a:pt x="18069" y="34639"/>
                </a:cubicBezTo>
                <a:cubicBezTo>
                  <a:pt x="18630" y="34639"/>
                  <a:pt x="19196" y="34611"/>
                  <a:pt x="19765" y="34552"/>
                </a:cubicBezTo>
                <a:lnTo>
                  <a:pt x="19801" y="34552"/>
                </a:lnTo>
                <a:cubicBezTo>
                  <a:pt x="22039" y="34290"/>
                  <a:pt x="24182" y="33766"/>
                  <a:pt x="26183" y="32873"/>
                </a:cubicBezTo>
                <a:cubicBezTo>
                  <a:pt x="26218" y="32850"/>
                  <a:pt x="26254" y="32838"/>
                  <a:pt x="26290" y="32826"/>
                </a:cubicBezTo>
                <a:cubicBezTo>
                  <a:pt x="26444" y="32754"/>
                  <a:pt x="26599" y="32683"/>
                  <a:pt x="26754" y="32600"/>
                </a:cubicBezTo>
                <a:cubicBezTo>
                  <a:pt x="26837" y="32564"/>
                  <a:pt x="26921" y="32516"/>
                  <a:pt x="27004" y="32481"/>
                </a:cubicBezTo>
                <a:cubicBezTo>
                  <a:pt x="28290" y="31826"/>
                  <a:pt x="29516" y="31004"/>
                  <a:pt x="30635" y="29980"/>
                </a:cubicBezTo>
                <a:cubicBezTo>
                  <a:pt x="33600" y="27289"/>
                  <a:pt x="35505" y="23706"/>
                  <a:pt x="36136" y="19765"/>
                </a:cubicBezTo>
                <a:cubicBezTo>
                  <a:pt x="37315" y="12526"/>
                  <a:pt x="33136" y="4882"/>
                  <a:pt x="26575" y="1739"/>
                </a:cubicBezTo>
                <a:cubicBezTo>
                  <a:pt x="26421" y="1667"/>
                  <a:pt x="26278" y="1608"/>
                  <a:pt x="26123" y="1536"/>
                </a:cubicBezTo>
                <a:cubicBezTo>
                  <a:pt x="24920" y="1203"/>
                  <a:pt x="23706" y="786"/>
                  <a:pt x="22504" y="381"/>
                </a:cubicBezTo>
                <a:cubicBezTo>
                  <a:pt x="21277" y="127"/>
                  <a:pt x="20027" y="1"/>
                  <a:pt x="18779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ysClr val="windowText" lastClr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Si</a:t>
            </a:r>
            <a:endParaRPr sz="2400" b="1" dirty="0">
              <a:solidFill>
                <a:sysClr val="windowText" lastClr="00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" name="Google Shape;491;p22">
            <a:extLst>
              <a:ext uri="{FF2B5EF4-FFF2-40B4-BE49-F238E27FC236}">
                <a16:creationId xmlns:a16="http://schemas.microsoft.com/office/drawing/2014/main" id="{C4EB876C-C48A-AFF5-A712-759B0CD36815}"/>
              </a:ext>
            </a:extLst>
          </p:cNvPr>
          <p:cNvSpPr/>
          <p:nvPr/>
        </p:nvSpPr>
        <p:spPr>
          <a:xfrm>
            <a:off x="408062" y="3414456"/>
            <a:ext cx="886393" cy="730490"/>
          </a:xfrm>
          <a:custGeom>
            <a:avLst/>
            <a:gdLst/>
            <a:ahLst/>
            <a:cxnLst/>
            <a:rect l="l" t="t" r="r" b="b"/>
            <a:pathLst>
              <a:path w="37315" h="34640" extrusionOk="0">
                <a:moveTo>
                  <a:pt x="18779" y="1"/>
                </a:moveTo>
                <a:cubicBezTo>
                  <a:pt x="14002" y="1"/>
                  <a:pt x="9251" y="1850"/>
                  <a:pt x="5966" y="5465"/>
                </a:cubicBezTo>
                <a:cubicBezTo>
                  <a:pt x="1572" y="10311"/>
                  <a:pt x="1" y="17502"/>
                  <a:pt x="2370" y="23658"/>
                </a:cubicBezTo>
                <a:cubicBezTo>
                  <a:pt x="4904" y="30214"/>
                  <a:pt x="11100" y="34639"/>
                  <a:pt x="18069" y="34639"/>
                </a:cubicBezTo>
                <a:cubicBezTo>
                  <a:pt x="18630" y="34639"/>
                  <a:pt x="19196" y="34611"/>
                  <a:pt x="19765" y="34552"/>
                </a:cubicBezTo>
                <a:lnTo>
                  <a:pt x="19801" y="34552"/>
                </a:lnTo>
                <a:cubicBezTo>
                  <a:pt x="22039" y="34290"/>
                  <a:pt x="24182" y="33766"/>
                  <a:pt x="26183" y="32873"/>
                </a:cubicBezTo>
                <a:cubicBezTo>
                  <a:pt x="26218" y="32850"/>
                  <a:pt x="26254" y="32838"/>
                  <a:pt x="26290" y="32826"/>
                </a:cubicBezTo>
                <a:cubicBezTo>
                  <a:pt x="26444" y="32754"/>
                  <a:pt x="26599" y="32683"/>
                  <a:pt x="26754" y="32600"/>
                </a:cubicBezTo>
                <a:cubicBezTo>
                  <a:pt x="26837" y="32564"/>
                  <a:pt x="26921" y="32516"/>
                  <a:pt x="27004" y="32481"/>
                </a:cubicBezTo>
                <a:cubicBezTo>
                  <a:pt x="28290" y="31826"/>
                  <a:pt x="29516" y="31004"/>
                  <a:pt x="30635" y="29980"/>
                </a:cubicBezTo>
                <a:cubicBezTo>
                  <a:pt x="33600" y="27289"/>
                  <a:pt x="35505" y="23706"/>
                  <a:pt x="36136" y="19765"/>
                </a:cubicBezTo>
                <a:cubicBezTo>
                  <a:pt x="37315" y="12526"/>
                  <a:pt x="33136" y="4882"/>
                  <a:pt x="26575" y="1739"/>
                </a:cubicBezTo>
                <a:cubicBezTo>
                  <a:pt x="26421" y="1667"/>
                  <a:pt x="26278" y="1608"/>
                  <a:pt x="26123" y="1536"/>
                </a:cubicBezTo>
                <a:cubicBezTo>
                  <a:pt x="24920" y="1203"/>
                  <a:pt x="23706" y="786"/>
                  <a:pt x="22504" y="381"/>
                </a:cubicBezTo>
                <a:cubicBezTo>
                  <a:pt x="21277" y="127"/>
                  <a:pt x="20027" y="1"/>
                  <a:pt x="18779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ysClr val="windowText" lastClr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Si</a:t>
            </a:r>
            <a:endParaRPr sz="2400" b="1" dirty="0">
              <a:solidFill>
                <a:sysClr val="windowText" lastClr="00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807FFFB-DCFC-8E55-16E2-AE167B44A9F0}"/>
              </a:ext>
            </a:extLst>
          </p:cNvPr>
          <p:cNvSpPr txBox="1"/>
          <p:nvPr/>
        </p:nvSpPr>
        <p:spPr>
          <a:xfrm>
            <a:off x="1746926" y="3624292"/>
            <a:ext cx="5008331" cy="340519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dirty="0">
                <a:latin typeface="Fira Sans Extra Condensed Medium"/>
              </a:rPr>
              <a:t>cela se passe sur les réseaux sociaux, par SMS, sur Internet, </a:t>
            </a:r>
          </a:p>
        </p:txBody>
      </p:sp>
      <p:sp>
        <p:nvSpPr>
          <p:cNvPr id="9" name="Google Shape;491;p22">
            <a:extLst>
              <a:ext uri="{FF2B5EF4-FFF2-40B4-BE49-F238E27FC236}">
                <a16:creationId xmlns:a16="http://schemas.microsoft.com/office/drawing/2014/main" id="{FAC1AC9D-F2CC-1E2E-741E-0D92026070FB}"/>
              </a:ext>
            </a:extLst>
          </p:cNvPr>
          <p:cNvSpPr/>
          <p:nvPr/>
        </p:nvSpPr>
        <p:spPr>
          <a:xfrm>
            <a:off x="323534" y="4232149"/>
            <a:ext cx="886393" cy="826158"/>
          </a:xfrm>
          <a:custGeom>
            <a:avLst/>
            <a:gdLst/>
            <a:ahLst/>
            <a:cxnLst/>
            <a:rect l="l" t="t" r="r" b="b"/>
            <a:pathLst>
              <a:path w="37315" h="34640" extrusionOk="0">
                <a:moveTo>
                  <a:pt x="18779" y="1"/>
                </a:moveTo>
                <a:cubicBezTo>
                  <a:pt x="14002" y="1"/>
                  <a:pt x="9251" y="1850"/>
                  <a:pt x="5966" y="5465"/>
                </a:cubicBezTo>
                <a:cubicBezTo>
                  <a:pt x="1572" y="10311"/>
                  <a:pt x="1" y="17502"/>
                  <a:pt x="2370" y="23658"/>
                </a:cubicBezTo>
                <a:cubicBezTo>
                  <a:pt x="4904" y="30214"/>
                  <a:pt x="11100" y="34639"/>
                  <a:pt x="18069" y="34639"/>
                </a:cubicBezTo>
                <a:cubicBezTo>
                  <a:pt x="18630" y="34639"/>
                  <a:pt x="19196" y="34611"/>
                  <a:pt x="19765" y="34552"/>
                </a:cubicBezTo>
                <a:lnTo>
                  <a:pt x="19801" y="34552"/>
                </a:lnTo>
                <a:cubicBezTo>
                  <a:pt x="22039" y="34290"/>
                  <a:pt x="24182" y="33766"/>
                  <a:pt x="26183" y="32873"/>
                </a:cubicBezTo>
                <a:cubicBezTo>
                  <a:pt x="26218" y="32850"/>
                  <a:pt x="26254" y="32838"/>
                  <a:pt x="26290" y="32826"/>
                </a:cubicBezTo>
                <a:cubicBezTo>
                  <a:pt x="26444" y="32754"/>
                  <a:pt x="26599" y="32683"/>
                  <a:pt x="26754" y="32600"/>
                </a:cubicBezTo>
                <a:cubicBezTo>
                  <a:pt x="26837" y="32564"/>
                  <a:pt x="26921" y="32516"/>
                  <a:pt x="27004" y="32481"/>
                </a:cubicBezTo>
                <a:cubicBezTo>
                  <a:pt x="28290" y="31826"/>
                  <a:pt x="29516" y="31004"/>
                  <a:pt x="30635" y="29980"/>
                </a:cubicBezTo>
                <a:cubicBezTo>
                  <a:pt x="33600" y="27289"/>
                  <a:pt x="35505" y="23706"/>
                  <a:pt x="36136" y="19765"/>
                </a:cubicBezTo>
                <a:cubicBezTo>
                  <a:pt x="37315" y="12526"/>
                  <a:pt x="33136" y="4882"/>
                  <a:pt x="26575" y="1739"/>
                </a:cubicBezTo>
                <a:cubicBezTo>
                  <a:pt x="26421" y="1667"/>
                  <a:pt x="26278" y="1608"/>
                  <a:pt x="26123" y="1536"/>
                </a:cubicBezTo>
                <a:cubicBezTo>
                  <a:pt x="24920" y="1203"/>
                  <a:pt x="23706" y="786"/>
                  <a:pt x="22504" y="381"/>
                </a:cubicBezTo>
                <a:cubicBezTo>
                  <a:pt x="21277" y="127"/>
                  <a:pt x="20027" y="1"/>
                  <a:pt x="18779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ysClr val="windowText" lastClr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Si</a:t>
            </a:r>
            <a:endParaRPr sz="2400" b="1" dirty="0">
              <a:solidFill>
                <a:sysClr val="windowText" lastClr="00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6BCA7E-27EB-97E1-B971-106ED4ABB5E8}"/>
              </a:ext>
            </a:extLst>
          </p:cNvPr>
          <p:cNvSpPr txBox="1"/>
          <p:nvPr/>
        </p:nvSpPr>
        <p:spPr>
          <a:xfrm>
            <a:off x="1268886" y="4309264"/>
            <a:ext cx="5486371" cy="578882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dirty="0">
                <a:solidFill>
                  <a:schemeClr val="bg1"/>
                </a:solidFill>
                <a:latin typeface="Fira Sans Extra Condensed Medium"/>
              </a:rPr>
              <a:t>Vous constatez chez votre enfant une baisse des résultats scolaires, perte de l’estime de soi, décrochage scolaire, profond mal être.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0738F22-1401-FCA9-A49C-E0336DFAF7B0}"/>
              </a:ext>
            </a:extLst>
          </p:cNvPr>
          <p:cNvSpPr txBox="1"/>
          <p:nvPr/>
        </p:nvSpPr>
        <p:spPr>
          <a:xfrm>
            <a:off x="56014" y="5068408"/>
            <a:ext cx="6699243" cy="646986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600" dirty="0">
                <a:latin typeface="Fira Sans Extra Condensed Medium"/>
              </a:rPr>
              <a:t>c’est que ce c’est que cet enfant, peut être </a:t>
            </a:r>
            <a:r>
              <a:rPr lang="fr-FR" sz="1600" b="1" dirty="0">
                <a:latin typeface="Fira Sans Extra Condensed Medium"/>
              </a:rPr>
              <a:t>victime de harcèlement ou de Cyberharcèlement (</a:t>
            </a:r>
            <a:r>
              <a:rPr lang="fr-FR" sz="1600" dirty="0">
                <a:latin typeface="Fira Sans Extra Condensed Medium"/>
              </a:rPr>
              <a:t>réseaux sociaux, par SMS, sur Internet)</a:t>
            </a:r>
          </a:p>
        </p:txBody>
      </p:sp>
      <p:sp>
        <p:nvSpPr>
          <p:cNvPr id="13" name="Trapèze 12">
            <a:extLst>
              <a:ext uri="{FF2B5EF4-FFF2-40B4-BE49-F238E27FC236}">
                <a16:creationId xmlns:a16="http://schemas.microsoft.com/office/drawing/2014/main" id="{0003A86C-2303-0CB3-0201-E3721AA9DB28}"/>
              </a:ext>
            </a:extLst>
          </p:cNvPr>
          <p:cNvSpPr/>
          <p:nvPr/>
        </p:nvSpPr>
        <p:spPr>
          <a:xfrm>
            <a:off x="718327" y="5749680"/>
            <a:ext cx="5507831" cy="230169"/>
          </a:xfrm>
          <a:prstGeom prst="trapezoid">
            <a:avLst/>
          </a:prstGeom>
          <a:solidFill>
            <a:srgbClr val="FFEA07"/>
          </a:solidFill>
          <a:ln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Vous devez agir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8A30A92-1712-F6BB-5499-95F9EEBF4CF0}"/>
              </a:ext>
            </a:extLst>
          </p:cNvPr>
          <p:cNvSpPr>
            <a:spLocks noChangeAspect="1"/>
          </p:cNvSpPr>
          <p:nvPr/>
        </p:nvSpPr>
        <p:spPr>
          <a:xfrm>
            <a:off x="4030193" y="5970968"/>
            <a:ext cx="2649635" cy="878920"/>
          </a:xfrm>
          <a:prstGeom prst="ellipse">
            <a:avLst/>
          </a:prstGeom>
          <a:noFill/>
          <a:ln w="38100"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4978427-DE3A-FFCC-F4A8-F8CD192971F7}"/>
              </a:ext>
            </a:extLst>
          </p:cNvPr>
          <p:cNvSpPr/>
          <p:nvPr/>
        </p:nvSpPr>
        <p:spPr>
          <a:xfrm>
            <a:off x="4176583" y="6028958"/>
            <a:ext cx="2356857" cy="677839"/>
          </a:xfrm>
          <a:prstGeom prst="ellipse">
            <a:avLst/>
          </a:prstGeom>
          <a:solidFill>
            <a:srgbClr val="0DB09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Ce qui est déconseillé de faire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F8BF8C57-8F86-5F54-7343-6D85B5E90023}"/>
              </a:ext>
            </a:extLst>
          </p:cNvPr>
          <p:cNvSpPr/>
          <p:nvPr/>
        </p:nvSpPr>
        <p:spPr>
          <a:xfrm>
            <a:off x="4168035" y="6996087"/>
            <a:ext cx="2511793" cy="1646653"/>
          </a:xfrm>
          <a:prstGeom prst="ellipse">
            <a:avLst/>
          </a:prstGeom>
          <a:solidFill>
            <a:srgbClr val="0DB09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Ne gérez pas vous-même la situation, ne tentez pas de contacter la victime, le ou les auteurs : cela pourrait aggraver la situation. 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0F7D62E4-0263-A7F6-0A4F-4A5568A34A50}"/>
              </a:ext>
            </a:extLst>
          </p:cNvPr>
          <p:cNvSpPr>
            <a:spLocks noChangeAspect="1"/>
          </p:cNvSpPr>
          <p:nvPr/>
        </p:nvSpPr>
        <p:spPr>
          <a:xfrm>
            <a:off x="408062" y="5944127"/>
            <a:ext cx="2649635" cy="878920"/>
          </a:xfrm>
          <a:prstGeom prst="ellipse">
            <a:avLst/>
          </a:prstGeom>
          <a:noFill/>
          <a:ln w="38100"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58439F76-3792-EBA9-E597-7B301D14E44B}"/>
              </a:ext>
            </a:extLst>
          </p:cNvPr>
          <p:cNvSpPr/>
          <p:nvPr/>
        </p:nvSpPr>
        <p:spPr>
          <a:xfrm>
            <a:off x="554452" y="6031330"/>
            <a:ext cx="2356857" cy="677839"/>
          </a:xfrm>
          <a:prstGeom prst="ellipse">
            <a:avLst/>
          </a:prstGeom>
          <a:solidFill>
            <a:srgbClr val="0DB09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Ce qui est </a:t>
            </a:r>
            <a:r>
              <a:rPr lang="fr-FR" sz="1400" b="1" u="sng" dirty="0">
                <a:solidFill>
                  <a:schemeClr val="bg1"/>
                </a:solidFill>
              </a:rPr>
              <a:t>conseillé </a:t>
            </a:r>
            <a:r>
              <a:rPr lang="fr-FR" sz="1400" b="1" dirty="0">
                <a:solidFill>
                  <a:schemeClr val="tx1"/>
                </a:solidFill>
              </a:rPr>
              <a:t>de faire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36CEFD66-8076-7976-CE46-D82747C5D5D9}"/>
              </a:ext>
            </a:extLst>
          </p:cNvPr>
          <p:cNvSpPr/>
          <p:nvPr/>
        </p:nvSpPr>
        <p:spPr>
          <a:xfrm>
            <a:off x="79379" y="6887367"/>
            <a:ext cx="3302362" cy="1864094"/>
          </a:xfrm>
          <a:prstGeom prst="ellipse">
            <a:avLst/>
          </a:prstGeom>
          <a:solidFill>
            <a:srgbClr val="0DB09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latin typeface="Fira Sans Extra Condensed Medium"/>
              </a:rPr>
              <a:t>Parler avec votre enfant : </a:t>
            </a:r>
            <a:r>
              <a:rPr lang="fr-FR" sz="1400" dirty="0">
                <a:latin typeface="Fira Sans Extra Condensed Medium"/>
              </a:rPr>
              <a:t>rassurez-le, demandez-lui ce qui se passe.</a:t>
            </a:r>
            <a:endParaRPr lang="fr-FR" sz="1400" b="1" dirty="0">
              <a:latin typeface="Fira Sans Extra Condensed Medium"/>
            </a:endParaRPr>
          </a:p>
          <a:p>
            <a:r>
              <a:rPr lang="fr-FR" sz="1400" b="1" dirty="0">
                <a:latin typeface="Fira Sans Extra Condensed Medium"/>
              </a:rPr>
              <a:t> </a:t>
            </a:r>
            <a:r>
              <a:rPr lang="fr-FR" sz="1400" b="1" dirty="0"/>
              <a:t>Prenez rendez-vous avec la direction du lycée : </a:t>
            </a:r>
            <a:r>
              <a:rPr lang="fr-FR" sz="1400" dirty="0"/>
              <a:t>agissons ensemble pour protéger nos enfants .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3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B2CE6EB-22E7-DFD4-BCBC-03088D7EE28D}"/>
              </a:ext>
            </a:extLst>
          </p:cNvPr>
          <p:cNvSpPr txBox="1"/>
          <p:nvPr/>
        </p:nvSpPr>
        <p:spPr>
          <a:xfrm>
            <a:off x="167638" y="752133"/>
            <a:ext cx="6801986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700" b="1" i="1" dirty="0">
                <a:ea typeface="Aptos" panose="020B0004020202020204" pitchFamily="34" charset="0"/>
                <a:cs typeface="Times New Roman" panose="02020603050405020304" pitchFamily="18" charset="0"/>
              </a:rPr>
              <a:t>La MPP : Méthode de la Préoccupation Partagée</a:t>
            </a:r>
            <a:endParaRPr lang="fr-FR" sz="1700" b="1" i="1" dirty="0"/>
          </a:p>
        </p:txBody>
      </p:sp>
      <p:sp>
        <p:nvSpPr>
          <p:cNvPr id="2" name="Trapèze 1">
            <a:extLst>
              <a:ext uri="{FF2B5EF4-FFF2-40B4-BE49-F238E27FC236}">
                <a16:creationId xmlns:a16="http://schemas.microsoft.com/office/drawing/2014/main" id="{21DEAD20-4BF8-A386-6E54-97A972CD0120}"/>
              </a:ext>
            </a:extLst>
          </p:cNvPr>
          <p:cNvSpPr/>
          <p:nvPr/>
        </p:nvSpPr>
        <p:spPr>
          <a:xfrm>
            <a:off x="689087" y="1171574"/>
            <a:ext cx="5507831" cy="130126"/>
          </a:xfrm>
          <a:prstGeom prst="trapezoid">
            <a:avLst/>
          </a:prstGeom>
          <a:solidFill>
            <a:srgbClr val="FFEA07"/>
          </a:solidFill>
          <a:ln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6C04E7C-EE25-E469-342E-CD7A95E39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1" y="98733"/>
            <a:ext cx="1490673" cy="45720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DF420B1-02E6-F668-4BFA-0D0CF250D15D}"/>
              </a:ext>
            </a:extLst>
          </p:cNvPr>
          <p:cNvSpPr txBox="1"/>
          <p:nvPr/>
        </p:nvSpPr>
        <p:spPr>
          <a:xfrm>
            <a:off x="69817" y="5740810"/>
            <a:ext cx="6788183" cy="607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6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ptos" panose="020B0004020202020204" pitchFamily="34" charset="0"/>
                <a:cs typeface="Times New Roman" panose="02020603050405020304" pitchFamily="18" charset="0"/>
              </a:rPr>
              <a:t>Les sanctions </a:t>
            </a:r>
            <a:r>
              <a:rPr lang="fr-FR" sz="1600" b="1" kern="100" dirty="0">
                <a:solidFill>
                  <a:srgbClr val="FF000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viendront en cas d’échec de la méthode</a:t>
            </a:r>
            <a:br>
              <a:rPr lang="fr-FR" sz="1600" b="1" kern="100" dirty="0">
                <a:solidFill>
                  <a:srgbClr val="FF000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fr-FR" sz="1600" b="1" kern="100" dirty="0">
                <a:solidFill>
                  <a:srgbClr val="FF000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ou en cas d’acte de violence affirmé.</a:t>
            </a:r>
            <a:endParaRPr lang="fr-FR" sz="1600" b="1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FD8F3DD-41FD-3F7A-4A81-0A8F57B7A2C1}"/>
              </a:ext>
            </a:extLst>
          </p:cNvPr>
          <p:cNvSpPr txBox="1"/>
          <p:nvPr/>
        </p:nvSpPr>
        <p:spPr>
          <a:xfrm>
            <a:off x="95009" y="1389139"/>
            <a:ext cx="5008331" cy="681038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chemeClr val="bg1"/>
                </a:solidFill>
                <a:effectLst/>
                <a:latin typeface="inherit"/>
              </a:rPr>
              <a:t>Elle est mise en place par une équipe constituée et formée     appelée : équipe ressource</a:t>
            </a:r>
            <a:endParaRPr lang="fr-FR" sz="1700" b="1" i="0" dirty="0">
              <a:solidFill>
                <a:schemeClr val="bg1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55BC82-D357-7761-5BF8-C134BAD9BE00}"/>
              </a:ext>
            </a:extLst>
          </p:cNvPr>
          <p:cNvSpPr txBox="1"/>
          <p:nvPr/>
        </p:nvSpPr>
        <p:spPr>
          <a:xfrm>
            <a:off x="2239458" y="2165154"/>
            <a:ext cx="4440605" cy="391597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Elle </a:t>
            </a:r>
            <a:r>
              <a:rPr lang="fr-FR" sz="1700" b="1" dirty="0">
                <a:solidFill>
                  <a:schemeClr val="accent1">
                    <a:lumMod val="50000"/>
                  </a:schemeClr>
                </a:solidFill>
                <a:latin typeface="inherit"/>
              </a:rPr>
              <a:t>apporte</a:t>
            </a:r>
            <a:r>
              <a:rPr lang="fr-FR" sz="1700" b="1" i="0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 </a:t>
            </a:r>
            <a:r>
              <a:rPr lang="fr-FR" sz="1700" b="1" i="0" u="sng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un soutien </a:t>
            </a:r>
            <a:r>
              <a:rPr lang="fr-FR" sz="1700" b="1" u="sng" dirty="0">
                <a:solidFill>
                  <a:schemeClr val="accent1">
                    <a:lumMod val="50000"/>
                  </a:schemeClr>
                </a:solidFill>
                <a:latin typeface="inherit"/>
              </a:rPr>
              <a:t>sans faille</a:t>
            </a:r>
            <a:r>
              <a:rPr lang="fr-FR" sz="1700" b="1" i="0" u="sng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 </a:t>
            </a:r>
            <a:r>
              <a:rPr lang="fr-FR" sz="1700" b="1" i="0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à la  victime.</a:t>
            </a:r>
            <a:endParaRPr lang="fr-FR" sz="1700" b="1" i="0" dirty="0">
              <a:solidFill>
                <a:schemeClr val="accent1">
                  <a:lumMod val="50000"/>
                </a:schemeClr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84DD84F-F27E-D31C-1A27-8265DA65A39D}"/>
              </a:ext>
            </a:extLst>
          </p:cNvPr>
          <p:cNvSpPr txBox="1"/>
          <p:nvPr/>
        </p:nvSpPr>
        <p:spPr>
          <a:xfrm>
            <a:off x="95009" y="2617248"/>
            <a:ext cx="3959386" cy="391597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chemeClr val="bg1"/>
                </a:solidFill>
                <a:effectLst/>
                <a:latin typeface="inherit"/>
              </a:rPr>
              <a:t>C’est une approche non-blâmante.</a:t>
            </a:r>
            <a:endParaRPr lang="fr-FR" sz="1700" b="1" i="0" dirty="0">
              <a:solidFill>
                <a:schemeClr val="bg1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E696C8A-1D1A-6339-9EBF-8E77025DF92D}"/>
              </a:ext>
            </a:extLst>
          </p:cNvPr>
          <p:cNvSpPr txBox="1"/>
          <p:nvPr/>
        </p:nvSpPr>
        <p:spPr>
          <a:xfrm>
            <a:off x="1260389" y="3103822"/>
            <a:ext cx="5597611" cy="681038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Elle prend la forme d’une série de rencontres individuelles avec les intimidateurs présumés et </a:t>
            </a:r>
            <a:r>
              <a:rPr lang="fr-FR" sz="1700" b="1" dirty="0">
                <a:solidFill>
                  <a:schemeClr val="accent1">
                    <a:lumMod val="50000"/>
                  </a:schemeClr>
                </a:solidFill>
                <a:latin typeface="inherit"/>
              </a:rPr>
              <a:t>des </a:t>
            </a:r>
            <a:r>
              <a:rPr lang="fr-FR" sz="1700" b="1" i="0" dirty="0">
                <a:solidFill>
                  <a:schemeClr val="accent1">
                    <a:lumMod val="50000"/>
                  </a:schemeClr>
                </a:solidFill>
                <a:effectLst/>
                <a:latin typeface="inherit"/>
              </a:rPr>
              <a:t>témoins.</a:t>
            </a:r>
            <a:endParaRPr lang="fr-FR" sz="1700" b="1" i="0" dirty="0">
              <a:solidFill>
                <a:schemeClr val="accent1">
                  <a:lumMod val="50000"/>
                </a:schemeClr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47BAA77-76E1-CB66-721C-E1FA55A4C495}"/>
              </a:ext>
            </a:extLst>
          </p:cNvPr>
          <p:cNvSpPr txBox="1"/>
          <p:nvPr/>
        </p:nvSpPr>
        <p:spPr>
          <a:xfrm>
            <a:off x="27631" y="3909525"/>
            <a:ext cx="6381443" cy="970478"/>
          </a:xfrm>
          <a:prstGeom prst="roundRect">
            <a:avLst/>
          </a:prstGeom>
          <a:solidFill>
            <a:srgbClr val="0DB09D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chemeClr val="bg1"/>
                </a:solidFill>
                <a:effectLst/>
                <a:latin typeface="inherit"/>
              </a:rPr>
              <a:t>Les intimidateurs présumés et les témoins sont incités à rechercher </a:t>
            </a:r>
            <a:br>
              <a:rPr lang="fr-FR" sz="1700" b="1" i="0" dirty="0">
                <a:solidFill>
                  <a:schemeClr val="bg1"/>
                </a:solidFill>
                <a:effectLst/>
                <a:latin typeface="inherit"/>
              </a:rPr>
            </a:br>
            <a:r>
              <a:rPr lang="fr-FR" sz="1700" b="1" i="0" dirty="0">
                <a:solidFill>
                  <a:schemeClr val="bg1"/>
                </a:solidFill>
                <a:effectLst/>
                <a:latin typeface="inherit"/>
              </a:rPr>
              <a:t>eux-mêmes ce qu’ils pourraient faire pour que la victime se sente mieux.</a:t>
            </a:r>
            <a:endParaRPr lang="fr-FR" sz="1700" b="1" i="0" dirty="0">
              <a:solidFill>
                <a:schemeClr val="bg1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7A06B23-5CA1-5729-C3BF-29E555E8A96F}"/>
              </a:ext>
            </a:extLst>
          </p:cNvPr>
          <p:cNvSpPr txBox="1"/>
          <p:nvPr/>
        </p:nvSpPr>
        <p:spPr>
          <a:xfrm>
            <a:off x="97821" y="5037412"/>
            <a:ext cx="6690362" cy="681038"/>
          </a:xfrm>
          <a:prstGeom prst="roundRect">
            <a:avLst/>
          </a:prstGeom>
          <a:noFill/>
          <a:ln w="12700">
            <a:solidFill>
              <a:srgbClr val="0DB09D"/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fr-FR" sz="1700" b="1" i="0" dirty="0">
                <a:solidFill>
                  <a:srgbClr val="2EAE9E"/>
                </a:solidFill>
                <a:effectLst/>
                <a:latin typeface="inherit"/>
              </a:rPr>
              <a:t>Avec la MPP, une situation de harcèlement doit cesser en 2 semaines maximum.</a:t>
            </a:r>
            <a:endParaRPr lang="fr-FR" sz="1700" b="1" i="0" dirty="0">
              <a:solidFill>
                <a:srgbClr val="2EAE9E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FE1BDAC-D3F9-7F28-CA27-E6747D2F45D3}"/>
              </a:ext>
            </a:extLst>
          </p:cNvPr>
          <p:cNvSpPr txBox="1"/>
          <p:nvPr/>
        </p:nvSpPr>
        <p:spPr>
          <a:xfrm>
            <a:off x="1658310" y="289567"/>
            <a:ext cx="5121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2EAE9E"/>
                </a:solidFill>
              </a:rPr>
              <a:t>Le programme                au Lycée Professionnel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306DD14-7B41-6AA4-A83D-721238A32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9" y="347386"/>
            <a:ext cx="762106" cy="266737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59B22975-20B0-4FAB-48F7-30A2D5B057E8}"/>
              </a:ext>
            </a:extLst>
          </p:cNvPr>
          <p:cNvSpPr txBox="1"/>
          <p:nvPr/>
        </p:nvSpPr>
        <p:spPr>
          <a:xfrm>
            <a:off x="1820492" y="6209578"/>
            <a:ext cx="3484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L’équipe ressource du LP Bérard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770B0E6-CA02-3FAC-C939-2EE71AD97A69}"/>
              </a:ext>
            </a:extLst>
          </p:cNvPr>
          <p:cNvSpPr txBox="1"/>
          <p:nvPr/>
        </p:nvSpPr>
        <p:spPr>
          <a:xfrm>
            <a:off x="772967" y="6614773"/>
            <a:ext cx="5511680" cy="400110"/>
          </a:xfrm>
          <a:prstGeom prst="rect">
            <a:avLst/>
          </a:prstGeom>
          <a:solidFill>
            <a:srgbClr val="2EAE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50000"/>
                  </a:schemeClr>
                </a:solidFill>
              </a:rPr>
              <a:t>L’équipe ressource du LP Bérard</a:t>
            </a:r>
          </a:p>
        </p:txBody>
      </p:sp>
      <p:sp>
        <p:nvSpPr>
          <p:cNvPr id="26" name="Trapèze 25">
            <a:extLst>
              <a:ext uri="{FF2B5EF4-FFF2-40B4-BE49-F238E27FC236}">
                <a16:creationId xmlns:a16="http://schemas.microsoft.com/office/drawing/2014/main" id="{CF224C94-0DF0-BAF5-B341-A62E2E1F7FC9}"/>
              </a:ext>
            </a:extLst>
          </p:cNvPr>
          <p:cNvSpPr/>
          <p:nvPr/>
        </p:nvSpPr>
        <p:spPr>
          <a:xfrm>
            <a:off x="689087" y="6409636"/>
            <a:ext cx="5507831" cy="130126"/>
          </a:xfrm>
          <a:prstGeom prst="trapezoid">
            <a:avLst/>
          </a:prstGeom>
          <a:solidFill>
            <a:srgbClr val="FFEA07"/>
          </a:solidFill>
          <a:ln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76EA609D-1499-D4A1-EA51-59BD59DEF2D9}"/>
              </a:ext>
            </a:extLst>
          </p:cNvPr>
          <p:cNvGrpSpPr/>
          <p:nvPr/>
        </p:nvGrpSpPr>
        <p:grpSpPr>
          <a:xfrm>
            <a:off x="125766" y="7197904"/>
            <a:ext cx="2033162" cy="703398"/>
            <a:chOff x="557643" y="4211661"/>
            <a:chExt cx="2938426" cy="974715"/>
          </a:xfrm>
        </p:grpSpPr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AD139090-BB8C-A6E6-96DC-B016EBC97212}"/>
                </a:ext>
              </a:extLst>
            </p:cNvPr>
            <p:cNvSpPr/>
            <p:nvPr/>
          </p:nvSpPr>
          <p:spPr>
            <a:xfrm>
              <a:off x="635921" y="4409038"/>
              <a:ext cx="2781869" cy="579961"/>
            </a:xfrm>
            <a:prstGeom prst="ellipse">
              <a:avLst/>
            </a:prstGeom>
            <a:solidFill>
              <a:srgbClr val="0DB09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Sandrine MALATRAY</a:t>
              </a:r>
            </a:p>
            <a:p>
              <a:pPr algn="ctr"/>
              <a:r>
                <a:rPr lang="fr-FR" sz="1100" dirty="0">
                  <a:solidFill>
                    <a:schemeClr val="tx1"/>
                  </a:solidFill>
                </a:rPr>
                <a:t>CPE</a:t>
              </a: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18366DBD-969B-C89F-C4B2-978425C0CB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7643" y="4211661"/>
              <a:ext cx="2938426" cy="974715"/>
            </a:xfrm>
            <a:prstGeom prst="ellipse">
              <a:avLst/>
            </a:prstGeom>
            <a:noFill/>
            <a:ln w="38100">
              <a:solidFill>
                <a:srgbClr val="FFEA0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9DC99910-045A-F141-34B5-E3F7A9757957}"/>
              </a:ext>
            </a:extLst>
          </p:cNvPr>
          <p:cNvGrpSpPr/>
          <p:nvPr/>
        </p:nvGrpSpPr>
        <p:grpSpPr>
          <a:xfrm>
            <a:off x="198539" y="7270097"/>
            <a:ext cx="6525017" cy="2551888"/>
            <a:chOff x="-2796957" y="3526340"/>
            <a:chExt cx="9975498" cy="5551078"/>
          </a:xfrm>
        </p:grpSpPr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1826C639-FB09-6BBD-D514-8CBC5B61FB84}"/>
                </a:ext>
              </a:extLst>
            </p:cNvPr>
            <p:cNvGrpSpPr/>
            <p:nvPr/>
          </p:nvGrpSpPr>
          <p:grpSpPr>
            <a:xfrm>
              <a:off x="282905" y="4466575"/>
              <a:ext cx="3255821" cy="1332398"/>
              <a:chOff x="162367" y="2922850"/>
              <a:chExt cx="3255821" cy="1332398"/>
            </a:xfrm>
          </p:grpSpPr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4855D0E4-1353-ABC0-A8A5-90B1B0C2E184}"/>
                  </a:ext>
                </a:extLst>
              </p:cNvPr>
              <p:cNvSpPr/>
              <p:nvPr/>
            </p:nvSpPr>
            <p:spPr>
              <a:xfrm>
                <a:off x="351361" y="3102953"/>
                <a:ext cx="2942706" cy="975534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Guylaine LECOANET</a:t>
                </a:r>
              </a:p>
              <a:p>
                <a:pPr algn="ctr"/>
                <a:r>
                  <a:rPr lang="fr-FR" sz="1000" dirty="0"/>
                  <a:t>Prof Maths-Sciences</a:t>
                </a:r>
              </a:p>
            </p:txBody>
          </p: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E2A85922-8433-9E35-FD29-7D7FCA4488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367" y="2922850"/>
                <a:ext cx="3255821" cy="1332398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733BA8C3-6AD4-5095-4859-71067ED34D88}"/>
                </a:ext>
              </a:extLst>
            </p:cNvPr>
            <p:cNvGrpSpPr/>
            <p:nvPr/>
          </p:nvGrpSpPr>
          <p:grpSpPr>
            <a:xfrm>
              <a:off x="3285756" y="3526340"/>
              <a:ext cx="3255821" cy="1373052"/>
              <a:chOff x="479364" y="3795966"/>
              <a:chExt cx="3255821" cy="1373052"/>
            </a:xfrm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2457CDD0-954E-C5DD-A01B-CD4B376AD47C}"/>
                  </a:ext>
                </a:extLst>
              </p:cNvPr>
              <p:cNvSpPr/>
              <p:nvPr/>
            </p:nvSpPr>
            <p:spPr>
              <a:xfrm>
                <a:off x="635922" y="4039957"/>
                <a:ext cx="2942706" cy="949046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DUCARD Clothilde </a:t>
                </a:r>
              </a:p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CPE</a:t>
                </a:r>
                <a:endParaRPr lang="fr-FR" sz="1000" dirty="0"/>
              </a:p>
            </p:txBody>
          </p: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34AAA8D0-C09F-E814-0668-A5A885301B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9364" y="3795966"/>
                <a:ext cx="3255821" cy="1373052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8CE32DC3-D079-B8B9-4E8F-35CFBE28B279}"/>
                </a:ext>
              </a:extLst>
            </p:cNvPr>
            <p:cNvGrpSpPr/>
            <p:nvPr/>
          </p:nvGrpSpPr>
          <p:grpSpPr>
            <a:xfrm>
              <a:off x="3922720" y="5300417"/>
              <a:ext cx="3255821" cy="1332399"/>
              <a:chOff x="2900797" y="4727288"/>
              <a:chExt cx="3255821" cy="1332399"/>
            </a:xfrm>
          </p:grpSpPr>
          <p:sp>
            <p:nvSpPr>
              <p:cNvPr id="57" name="Ellipse 56">
                <a:extLst>
                  <a:ext uri="{FF2B5EF4-FFF2-40B4-BE49-F238E27FC236}">
                    <a16:creationId xmlns:a16="http://schemas.microsoft.com/office/drawing/2014/main" id="{3214FBAE-1B00-ED60-1CDD-0009719900C9}"/>
                  </a:ext>
                </a:extLst>
              </p:cNvPr>
              <p:cNvSpPr/>
              <p:nvPr/>
            </p:nvSpPr>
            <p:spPr>
              <a:xfrm>
                <a:off x="3057353" y="4943308"/>
                <a:ext cx="2942706" cy="905100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Angélique COTTIN</a:t>
                </a:r>
              </a:p>
              <a:p>
                <a:pPr algn="ctr"/>
                <a:r>
                  <a:rPr lang="fr-FR" sz="1000" dirty="0"/>
                  <a:t>Prof EPS</a:t>
                </a:r>
              </a:p>
            </p:txBody>
          </p: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06E2F717-3BF1-BA75-F4C4-2DEDCB45B9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0797" y="4727288"/>
                <a:ext cx="3255821" cy="1332399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6A08ED0B-6074-2388-6CEC-AA1084F1A427}"/>
                </a:ext>
              </a:extLst>
            </p:cNvPr>
            <p:cNvGrpSpPr/>
            <p:nvPr/>
          </p:nvGrpSpPr>
          <p:grpSpPr>
            <a:xfrm>
              <a:off x="-2738378" y="7092778"/>
              <a:ext cx="3255821" cy="1411098"/>
              <a:chOff x="-3553576" y="3994121"/>
              <a:chExt cx="3255821" cy="1411098"/>
            </a:xfrm>
          </p:grpSpPr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E27E2A96-B6C3-28B4-2EB7-9E4FDA6EB470}"/>
                  </a:ext>
                </a:extLst>
              </p:cNvPr>
              <p:cNvSpPr/>
              <p:nvPr/>
            </p:nvSpPr>
            <p:spPr>
              <a:xfrm>
                <a:off x="-3388263" y="4209453"/>
                <a:ext cx="2942706" cy="955685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Isabelle RAVAT</a:t>
                </a:r>
              </a:p>
              <a:p>
                <a:pPr algn="ctr"/>
                <a:r>
                  <a:rPr lang="fr-FR" sz="1000" dirty="0"/>
                  <a:t>Prof Lettres-Histoire</a:t>
                </a:r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F165AA65-B5AB-2A11-A518-1A4F0C41D9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3553576" y="3994121"/>
                <a:ext cx="3255821" cy="1411098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4DDDA73A-72BC-066D-0491-A70D74DB2970}"/>
                </a:ext>
              </a:extLst>
            </p:cNvPr>
            <p:cNvSpPr/>
            <p:nvPr/>
          </p:nvSpPr>
          <p:spPr>
            <a:xfrm>
              <a:off x="-2796957" y="5658502"/>
              <a:ext cx="2942706" cy="874222"/>
            </a:xfrm>
            <a:prstGeom prst="ellipse">
              <a:avLst/>
            </a:prstGeom>
            <a:solidFill>
              <a:srgbClr val="0DB09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Stessie ALIAGA</a:t>
              </a:r>
            </a:p>
            <a:p>
              <a:pPr algn="ctr"/>
              <a:r>
                <a:rPr lang="fr-FR" sz="1000" dirty="0"/>
                <a:t>AED</a:t>
              </a:r>
            </a:p>
          </p:txBody>
        </p:sp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6BEC9A23-7444-E061-25D5-692073659285}"/>
                </a:ext>
              </a:extLst>
            </p:cNvPr>
            <p:cNvGrpSpPr/>
            <p:nvPr/>
          </p:nvGrpSpPr>
          <p:grpSpPr>
            <a:xfrm>
              <a:off x="2992580" y="7899783"/>
              <a:ext cx="3255821" cy="1177635"/>
              <a:chOff x="479364" y="3937573"/>
              <a:chExt cx="3255821" cy="1177635"/>
            </a:xfrm>
          </p:grpSpPr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3A6CB969-BA9E-0115-05EF-837996B62A9B}"/>
                  </a:ext>
                </a:extLst>
              </p:cNvPr>
              <p:cNvSpPr/>
              <p:nvPr/>
            </p:nvSpPr>
            <p:spPr>
              <a:xfrm>
                <a:off x="635921" y="4114778"/>
                <a:ext cx="2942706" cy="874222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Géraldine SODEZ</a:t>
                </a:r>
              </a:p>
              <a:p>
                <a:pPr algn="ctr"/>
                <a:r>
                  <a:rPr lang="fr-FR" sz="1000" dirty="0"/>
                  <a:t>Infirmière</a:t>
                </a:r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3E9E9837-9FDC-DB81-B3C6-F5A8F4DDA3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9364" y="3937573"/>
                <a:ext cx="3255821" cy="1177635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  <p:grpSp>
          <p:nvGrpSpPr>
            <p:cNvPr id="50" name="Groupe 49">
              <a:extLst>
                <a:ext uri="{FF2B5EF4-FFF2-40B4-BE49-F238E27FC236}">
                  <a16:creationId xmlns:a16="http://schemas.microsoft.com/office/drawing/2014/main" id="{000AAEFA-8B38-D325-E7EF-BD38A0B835B4}"/>
                </a:ext>
              </a:extLst>
            </p:cNvPr>
            <p:cNvGrpSpPr/>
            <p:nvPr/>
          </p:nvGrpSpPr>
          <p:grpSpPr>
            <a:xfrm>
              <a:off x="823458" y="6143829"/>
              <a:ext cx="3255821" cy="1411097"/>
              <a:chOff x="-1622709" y="3914269"/>
              <a:chExt cx="3255821" cy="1411097"/>
            </a:xfrm>
          </p:grpSpPr>
          <p:sp>
            <p:nvSpPr>
              <p:cNvPr id="51" name="Ellipse 50">
                <a:extLst>
                  <a:ext uri="{FF2B5EF4-FFF2-40B4-BE49-F238E27FC236}">
                    <a16:creationId xmlns:a16="http://schemas.microsoft.com/office/drawing/2014/main" id="{7C9B7050-902C-CF2B-88B1-06825B345263}"/>
                  </a:ext>
                </a:extLst>
              </p:cNvPr>
              <p:cNvSpPr/>
              <p:nvPr/>
            </p:nvSpPr>
            <p:spPr>
              <a:xfrm>
                <a:off x="-1466153" y="4177648"/>
                <a:ext cx="2942706" cy="900900"/>
              </a:xfrm>
              <a:prstGeom prst="ellipse">
                <a:avLst/>
              </a:prstGeom>
              <a:solidFill>
                <a:srgbClr val="0DB09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Pauline NUZILLAT</a:t>
                </a:r>
              </a:p>
              <a:p>
                <a:pPr algn="ctr"/>
                <a:r>
                  <a:rPr lang="fr-FR" sz="1000" dirty="0"/>
                  <a:t>CPE</a:t>
                </a:r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933DEE3E-585D-5E0A-7095-F65BDEAE78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1622709" y="3914269"/>
                <a:ext cx="3255821" cy="1411097"/>
              </a:xfrm>
              <a:prstGeom prst="ellipse">
                <a:avLst/>
              </a:prstGeom>
              <a:noFill/>
              <a:ln w="38100">
                <a:solidFill>
                  <a:srgbClr val="FFEA0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 dirty="0"/>
              </a:p>
            </p:txBody>
          </p:sp>
        </p:grpSp>
      </p:grpSp>
      <p:sp>
        <p:nvSpPr>
          <p:cNvPr id="66" name="Ellipse 65">
            <a:extLst>
              <a:ext uri="{FF2B5EF4-FFF2-40B4-BE49-F238E27FC236}">
                <a16:creationId xmlns:a16="http://schemas.microsoft.com/office/drawing/2014/main" id="{6DE97BD1-FB98-32A1-D777-7E4433DFD1F3}"/>
              </a:ext>
            </a:extLst>
          </p:cNvPr>
          <p:cNvSpPr>
            <a:spLocks noChangeAspect="1"/>
          </p:cNvSpPr>
          <p:nvPr/>
        </p:nvSpPr>
        <p:spPr>
          <a:xfrm>
            <a:off x="143680" y="8165642"/>
            <a:ext cx="2033162" cy="568784"/>
          </a:xfrm>
          <a:prstGeom prst="ellipse">
            <a:avLst/>
          </a:prstGeom>
          <a:noFill/>
          <a:ln w="38100">
            <a:solidFill>
              <a:srgbClr val="FFEA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9913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3216</TotalTime>
  <Words>646</Words>
  <Application>Microsoft Office PowerPoint</Application>
  <PresentationFormat>Format A4 (210 x 297 mm)</PresentationFormat>
  <Paragraphs>81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Fira Sans Extra Condensed Medium</vt:lpstr>
      <vt:lpstr>inherit</vt:lpstr>
      <vt:lpstr>Lato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Guylaine LECOANET</dc:creator>
  <cp:lastModifiedBy>sandrine.malatray</cp:lastModifiedBy>
  <cp:revision>41</cp:revision>
  <dcterms:created xsi:type="dcterms:W3CDTF">2024-02-01T14:43:13Z</dcterms:created>
  <dcterms:modified xsi:type="dcterms:W3CDTF">2025-11-06T14:26:46Z</dcterms:modified>
</cp:coreProperties>
</file>